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7" r:id="rId6"/>
    <p:sldId id="259" r:id="rId7"/>
    <p:sldId id="261" r:id="rId8"/>
    <p:sldId id="262" r:id="rId9"/>
    <p:sldId id="295" r:id="rId10"/>
    <p:sldId id="391" r:id="rId11"/>
    <p:sldId id="296" r:id="rId12"/>
    <p:sldId id="258" r:id="rId13"/>
    <p:sldId id="264" r:id="rId14"/>
    <p:sldId id="265" r:id="rId15"/>
    <p:sldId id="263" r:id="rId16"/>
    <p:sldId id="384" r:id="rId17"/>
    <p:sldId id="385" r:id="rId18"/>
    <p:sldId id="266" r:id="rId19"/>
    <p:sldId id="267" r:id="rId20"/>
    <p:sldId id="268" r:id="rId21"/>
    <p:sldId id="269" r:id="rId22"/>
    <p:sldId id="390" r:id="rId23"/>
    <p:sldId id="297" r:id="rId24"/>
    <p:sldId id="271" r:id="rId25"/>
    <p:sldId id="389" r:id="rId26"/>
    <p:sldId id="260" r:id="rId27"/>
    <p:sldId id="386" r:id="rId28"/>
    <p:sldId id="387" r:id="rId29"/>
    <p:sldId id="388" r:id="rId30"/>
    <p:sldId id="272" r:id="rId31"/>
    <p:sldId id="298" r:id="rId32"/>
    <p:sldId id="299" r:id="rId33"/>
    <p:sldId id="286" r:id="rId34"/>
    <p:sldId id="393" r:id="rId35"/>
    <p:sldId id="3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A3F"/>
    <a:srgbClr val="2BB8C9"/>
    <a:srgbClr val="D35241"/>
    <a:srgbClr val="A6D670"/>
    <a:srgbClr val="503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56" autoAdjust="0"/>
    <p:restoredTop sz="93792" autoAdjust="0"/>
  </p:normalViewPr>
  <p:slideViewPr>
    <p:cSldViewPr>
      <p:cViewPr varScale="1">
        <p:scale>
          <a:sx n="81" d="100"/>
          <a:sy n="81" d="100"/>
        </p:scale>
        <p:origin x="93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52BCF-B4E8-4A85-95CB-C776F0B17F2C}" type="datetimeFigureOut">
              <a:rPr lang="en-GB" smtClean="0"/>
              <a:t>02/08/2023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26357-0A64-4C53-BCAD-1BA30D84DC56}" type="slidenum">
              <a:rPr lang="en-GB" smtClean="0"/>
              <a:t>‹#›</a:t>
            </a:fld>
            <a:endParaRPr lang="en-GB"/>
          </a:p>
        </p:txBody>
      </p:sp>
    </p:spTree>
    <p:extLst>
      <p:ext uri="{BB962C8B-B14F-4D97-AF65-F5344CB8AC3E}">
        <p14:creationId xmlns:p14="http://schemas.microsoft.com/office/powerpoint/2010/main" val="265006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1</a:t>
            </a:fld>
            <a:endParaRPr lang="en-GB"/>
          </a:p>
        </p:txBody>
      </p:sp>
    </p:spTree>
    <p:extLst>
      <p:ext uri="{BB962C8B-B14F-4D97-AF65-F5344CB8AC3E}">
        <p14:creationId xmlns:p14="http://schemas.microsoft.com/office/powerpoint/2010/main" val="175732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at which the earthquake occurs below the Earth’s surface is called the focus, the point directly above the focus on the Earth’s surface is known as the </a:t>
            </a:r>
            <a:r>
              <a:rPr lang="en-US" dirty="0" err="1"/>
              <a:t>epicentre</a:t>
            </a:r>
            <a:r>
              <a:rPr lang="en-US" dirty="0"/>
              <a:t>.</a:t>
            </a:r>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12</a:t>
            </a:fld>
            <a:endParaRPr lang="en-GB"/>
          </a:p>
        </p:txBody>
      </p:sp>
    </p:spTree>
    <p:extLst>
      <p:ext uri="{BB962C8B-B14F-4D97-AF65-F5344CB8AC3E}">
        <p14:creationId xmlns:p14="http://schemas.microsoft.com/office/powerpoint/2010/main" val="29152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a:extLst>
              <a:ext uri="{FF2B5EF4-FFF2-40B4-BE49-F238E27FC236}">
                <a16:creationId xmlns:a16="http://schemas.microsoft.com/office/drawing/2014/main" id="{040D61C4-1E2E-4CA3-8B03-94CD3BF3237E}"/>
              </a:ext>
            </a:extLst>
          </p:cNvPr>
          <p:cNvSpPr>
            <a:spLocks noGrp="1" noChangeArrowheads="1"/>
          </p:cNvSpPr>
          <p:nvPr>
            <p:ph type="sldNum" sz="quarter" idx="5"/>
          </p:nvPr>
        </p:nvSpPr>
        <p:spPr>
          <a:ln/>
        </p:spPr>
        <p:txBody>
          <a:bodyPr/>
          <a:lstStyle/>
          <a:p>
            <a:fld id="{E89A03A2-CC71-4051-AC3E-27C655303B85}" type="slidenum">
              <a:rPr lang="en-US" altLang="ja-JP"/>
              <a:pPr/>
              <a:t>13</a:t>
            </a:fld>
            <a:endParaRPr lang="en-US" altLang="ja-JP"/>
          </a:p>
        </p:txBody>
      </p:sp>
      <p:sp>
        <p:nvSpPr>
          <p:cNvPr id="221186" name="Rectangle 2">
            <a:extLst>
              <a:ext uri="{FF2B5EF4-FFF2-40B4-BE49-F238E27FC236}">
                <a16:creationId xmlns:a16="http://schemas.microsoft.com/office/drawing/2014/main" id="{99F55BE4-88C3-44FC-BD33-054C3931F5D2}"/>
              </a:ext>
            </a:extLst>
          </p:cNvPr>
          <p:cNvSpPr>
            <a:spLocks noGrp="1" noRot="1" noChangeAspect="1" noChangeArrowheads="1" noTextEdit="1"/>
          </p:cNvSpPr>
          <p:nvPr>
            <p:ph type="sldImg"/>
          </p:nvPr>
        </p:nvSpPr>
        <p:spPr>
          <a:ln/>
        </p:spPr>
      </p:sp>
      <p:sp>
        <p:nvSpPr>
          <p:cNvPr id="221187" name="Rectangle 3">
            <a:extLst>
              <a:ext uri="{FF2B5EF4-FFF2-40B4-BE49-F238E27FC236}">
                <a16:creationId xmlns:a16="http://schemas.microsoft.com/office/drawing/2014/main" id="{03C9C04B-B658-40B3-A00C-32E9F13CE2A3}"/>
              </a:ext>
            </a:extLst>
          </p:cNvPr>
          <p:cNvSpPr>
            <a:spLocks noGrp="1" noChangeArrowheads="1"/>
          </p:cNvSpPr>
          <p:nvPr>
            <p:ph type="body" idx="1"/>
          </p:nvPr>
        </p:nvSpPr>
        <p:spPr/>
        <p:txBody>
          <a:bodyPr/>
          <a:lstStyle/>
          <a:p>
            <a:r>
              <a:rPr lang="en-US" altLang="en-US"/>
              <a:t>this is an exaggerated model of what happens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an earthquake happens it releases vibrations which travel outward from the focus in every direction. When these vibrations reach the surface, they cause the ground to shake. </a:t>
            </a:r>
          </a:p>
          <a:p>
            <a:endParaRPr lang="en-US" baseline="0" dirty="0"/>
          </a:p>
          <a:p>
            <a:r>
              <a:rPr lang="en-US" baseline="0" dirty="0"/>
              <a:t>The vibrations travel as waves of energy known as seismic waves. Geologists measure these seismic waves at different stations around the Earth to work out where an earthquake has occurred. </a:t>
            </a:r>
          </a:p>
          <a:p>
            <a:endParaRPr lang="en-US" baseline="0" dirty="0"/>
          </a:p>
          <a:p>
            <a:r>
              <a:rPr lang="en-US" baseline="0" dirty="0"/>
              <a:t>There are three main types of seismic wave. The first type are known as </a:t>
            </a:r>
            <a:r>
              <a:rPr lang="en-US" b="1" baseline="0" dirty="0"/>
              <a:t>surface waves</a:t>
            </a:r>
            <a:r>
              <a:rPr lang="en-US" baseline="0" dirty="0"/>
              <a:t>. They travel through the Earth’s crust away from the focus in all directions. They move from side to side and up and down – surface waves cause most damage to buildings in an earthquake.</a:t>
            </a:r>
          </a:p>
          <a:p>
            <a:endParaRPr lang="en-US" baseline="0" dirty="0"/>
          </a:p>
          <a:p>
            <a:r>
              <a:rPr lang="en-US" b="1" baseline="0" dirty="0"/>
              <a:t>Click to show building damage</a:t>
            </a:r>
            <a:endParaRPr lang="en-US" b="1" dirty="0"/>
          </a:p>
          <a:p>
            <a:endParaRPr lang="en-US" dirty="0"/>
          </a:p>
        </p:txBody>
      </p:sp>
      <p:sp>
        <p:nvSpPr>
          <p:cNvPr id="4" name="Slide Number Placeholder 3"/>
          <p:cNvSpPr>
            <a:spLocks noGrp="1"/>
          </p:cNvSpPr>
          <p:nvPr>
            <p:ph type="sldNum" sz="quarter" idx="10"/>
          </p:nvPr>
        </p:nvSpPr>
        <p:spPr/>
        <p:txBody>
          <a:bodyPr/>
          <a:lstStyle/>
          <a:p>
            <a:fld id="{75826357-0A64-4C53-BCAD-1BA30D84DC56}" type="slidenum">
              <a:rPr lang="en-GB" smtClean="0"/>
              <a:t>15</a:t>
            </a:fld>
            <a:endParaRPr lang="en-GB"/>
          </a:p>
        </p:txBody>
      </p:sp>
    </p:spTree>
    <p:extLst>
      <p:ext uri="{BB962C8B-B14F-4D97-AF65-F5344CB8AC3E}">
        <p14:creationId xmlns:p14="http://schemas.microsoft.com/office/powerpoint/2010/main" val="1591664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type of seismic wave released from an earthquake is called a </a:t>
            </a:r>
            <a:r>
              <a:rPr lang="en-GB" b="1" dirty="0"/>
              <a:t>P </a:t>
            </a:r>
            <a:r>
              <a:rPr lang="en-GB" b="1" baseline="0" dirty="0"/>
              <a:t> </a:t>
            </a:r>
            <a:r>
              <a:rPr lang="en-GB" b="1" dirty="0"/>
              <a:t>wave</a:t>
            </a:r>
            <a:r>
              <a:rPr lang="en-GB" dirty="0"/>
              <a:t>. P waves travel through the whole Earth including the core. They </a:t>
            </a:r>
            <a:r>
              <a:rPr lang="en-US" dirty="0"/>
              <a:t>travel through the Earth by pushing and pulling rocks in the direction they are travelling. </a:t>
            </a:r>
          </a:p>
          <a:p>
            <a:endParaRPr lang="en-US" dirty="0"/>
          </a:p>
          <a:p>
            <a:r>
              <a:rPr lang="en-US" b="1" dirty="0"/>
              <a:t>Demonstrate with a slinky OR watch the first part of this YouTube</a:t>
            </a:r>
            <a:r>
              <a:rPr lang="en-US" b="1" baseline="0" dirty="0"/>
              <a:t> video </a:t>
            </a:r>
            <a:r>
              <a:rPr lang="en-US" b="0" baseline="0" dirty="0"/>
              <a:t>(https://www.youtube.com/watch?v=v2xhHRQkbNg</a:t>
            </a:r>
            <a:r>
              <a:rPr lang="en-US" b="0" dirty="0"/>
              <a:t>)</a:t>
            </a:r>
          </a:p>
          <a:p>
            <a:endParaRPr lang="en-US" b="0" dirty="0"/>
          </a:p>
          <a:p>
            <a:r>
              <a:rPr lang="en-US" b="0" dirty="0"/>
              <a:t>Get two students to hold either end of a slinky (metal ones are best). To demonstrate a P-</a:t>
            </a:r>
            <a:r>
              <a:rPr lang="en-US" b="0" baseline="0" dirty="0"/>
              <a:t> </a:t>
            </a:r>
            <a:r>
              <a:rPr lang="en-US" b="0" dirty="0"/>
              <a:t>wave one student needs to</a:t>
            </a:r>
            <a:r>
              <a:rPr lang="en-US" b="0" baseline="0" dirty="0"/>
              <a:t> push the end of the slinky towards the other student.</a:t>
            </a:r>
            <a:endParaRPr lang="en-GB" b="0" dirty="0"/>
          </a:p>
        </p:txBody>
      </p:sp>
      <p:sp>
        <p:nvSpPr>
          <p:cNvPr id="4" name="Slide Number Placeholder 3"/>
          <p:cNvSpPr>
            <a:spLocks noGrp="1"/>
          </p:cNvSpPr>
          <p:nvPr>
            <p:ph type="sldNum" sz="quarter" idx="10"/>
          </p:nvPr>
        </p:nvSpPr>
        <p:spPr/>
        <p:txBody>
          <a:bodyPr/>
          <a:lstStyle/>
          <a:p>
            <a:fld id="{75826357-0A64-4C53-BCAD-1BA30D84DC56}" type="slidenum">
              <a:rPr lang="en-GB" smtClean="0"/>
              <a:t>16</a:t>
            </a:fld>
            <a:endParaRPr lang="en-GB"/>
          </a:p>
        </p:txBody>
      </p:sp>
    </p:spTree>
    <p:extLst>
      <p:ext uri="{BB962C8B-B14F-4D97-AF65-F5344CB8AC3E}">
        <p14:creationId xmlns:p14="http://schemas.microsoft.com/office/powerpoint/2010/main" val="3726465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third</a:t>
            </a:r>
            <a:r>
              <a:rPr lang="en-GB" baseline="0" dirty="0"/>
              <a:t> type of seismic wave is called an </a:t>
            </a:r>
            <a:r>
              <a:rPr lang="en-GB" b="1" baseline="0" dirty="0"/>
              <a:t>S  wave, </a:t>
            </a:r>
            <a:r>
              <a:rPr lang="en-GB" baseline="0" dirty="0"/>
              <a:t>these waves </a:t>
            </a:r>
            <a:r>
              <a:rPr lang="en-US" baseline="0" dirty="0"/>
              <a:t>from side to side as they go forward. S waves can’t travel through liquid so they can’t travel through the Earths outer core which is made from liquid metal. </a:t>
            </a:r>
            <a:endParaRPr lang="en-GB" baseline="0" dirty="0"/>
          </a:p>
          <a:p>
            <a:endParaRPr lang="en-GB" baseline="0" dirty="0"/>
          </a:p>
          <a:p>
            <a:r>
              <a:rPr lang="en-US" b="1" dirty="0"/>
              <a:t>Demonstrate with a slinky OR watch the second part of this YouTube video</a:t>
            </a:r>
            <a:r>
              <a:rPr lang="en-US" dirty="0"/>
              <a:t> (https://www.youtube.com/watch?v=v2xhHRQkbNg)</a:t>
            </a:r>
          </a:p>
          <a:p>
            <a:endParaRPr lang="en-US" dirty="0"/>
          </a:p>
          <a:p>
            <a:r>
              <a:rPr lang="en-US" dirty="0"/>
              <a:t>Get two students to hold either end of a slinky (metal ones are best). To demonstrate an S</a:t>
            </a:r>
            <a:r>
              <a:rPr lang="en-US" baseline="0" dirty="0"/>
              <a:t> </a:t>
            </a:r>
            <a:r>
              <a:rPr lang="en-US" dirty="0"/>
              <a:t> wave one student move the slinky from</a:t>
            </a:r>
            <a:r>
              <a:rPr lang="en-US" baseline="0" dirty="0"/>
              <a:t> side to side horizontally</a:t>
            </a:r>
            <a:r>
              <a:rPr lang="en-US" dirty="0"/>
              <a:t>.</a:t>
            </a:r>
          </a:p>
          <a:p>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17</a:t>
            </a:fld>
            <a:endParaRPr lang="en-GB"/>
          </a:p>
        </p:txBody>
      </p:sp>
    </p:spTree>
    <p:extLst>
      <p:ext uri="{BB962C8B-B14F-4D97-AF65-F5344CB8AC3E}">
        <p14:creationId xmlns:p14="http://schemas.microsoft.com/office/powerpoint/2010/main" val="397445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Geologists measure seismic waves </a:t>
            </a:r>
            <a:r>
              <a:rPr lang="en-GB" baseline="0" dirty="0"/>
              <a:t>using instruments called seismographs. In the past, seismographs worked by having a pen suspended on a weight that then drew a line onto a rotating drum covered with graph paper. When the ground shook in an earthquake, the drum would go up and down and create a wiggly line on the drum. The more the ground shook the wigglier the line would be! Today geologists use seismographs which operate using a similar process but instead of pen and paper they use electromagnets which generate a voltage when there is an earthquake and this voltage is then transmitted to a computer display.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strength or size of an earthquake is called it’s magnitude. </a:t>
            </a:r>
            <a:r>
              <a:rPr lang="en-US" baseline="0" dirty="0"/>
              <a:t>The bigger the earthquake, the more energy released and the bigger the earthquake’s magnitude. </a:t>
            </a:r>
            <a:r>
              <a:rPr lang="en-GB" baseline="0" dirty="0"/>
              <a:t>An earthquake with a large magnitude will make the Earth’s surface shake more and usually cause more damage than a smaller magnitude earthquake.</a:t>
            </a:r>
          </a:p>
          <a:p>
            <a:endParaRPr lang="en-GB" baseline="0" dirty="0"/>
          </a:p>
          <a:p>
            <a:r>
              <a:rPr lang="en-GB" baseline="0" dirty="0"/>
              <a:t>As well as working out how </a:t>
            </a:r>
            <a:r>
              <a:rPr lang="en-GB" b="1" baseline="0" dirty="0"/>
              <a:t>big</a:t>
            </a:r>
            <a:r>
              <a:rPr lang="en-GB" baseline="0" dirty="0"/>
              <a:t> an earthquake is geologists also need to work out </a:t>
            </a:r>
            <a:r>
              <a:rPr lang="en-GB" b="1" baseline="0" dirty="0"/>
              <a:t>where </a:t>
            </a:r>
            <a:r>
              <a:rPr lang="en-GB" b="0" baseline="0" dirty="0"/>
              <a:t>an earthquake has struck. They do this by looking at the P and S seismic waves. S waves travel slower than P waves which means that the further you are away from the earthquake the more spread apart these two waves will be on your seismograph.</a:t>
            </a:r>
          </a:p>
        </p:txBody>
      </p:sp>
      <p:sp>
        <p:nvSpPr>
          <p:cNvPr id="4" name="Slide Number Placeholder 3"/>
          <p:cNvSpPr>
            <a:spLocks noGrp="1"/>
          </p:cNvSpPr>
          <p:nvPr>
            <p:ph type="sldNum" sz="quarter" idx="10"/>
          </p:nvPr>
        </p:nvSpPr>
        <p:spPr/>
        <p:txBody>
          <a:bodyPr/>
          <a:lstStyle/>
          <a:p>
            <a:fld id="{75826357-0A64-4C53-BCAD-1BA30D84DC56}" type="slidenum">
              <a:rPr lang="en-GB" smtClean="0"/>
              <a:t>18</a:t>
            </a:fld>
            <a:endParaRPr lang="en-GB"/>
          </a:p>
        </p:txBody>
      </p:sp>
    </p:spTree>
    <p:extLst>
      <p:ext uri="{BB962C8B-B14F-4D97-AF65-F5344CB8AC3E}">
        <p14:creationId xmlns:p14="http://schemas.microsoft.com/office/powerpoint/2010/main" val="3279069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working out how big an earthquake</a:t>
            </a:r>
            <a:r>
              <a:rPr lang="en-US" baseline="0" dirty="0"/>
              <a:t> </a:t>
            </a:r>
            <a:r>
              <a:rPr lang="en-US" dirty="0"/>
              <a:t>is, geologists also need to work out where an earthquake has struck. They do this by looking at the P and S seismic waves. S waves travel slower than P waves which means that the further you are away from the earthquake the more spread apart these two waves will be on your seismograph.</a:t>
            </a:r>
          </a:p>
          <a:p>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21</a:t>
            </a:fld>
            <a:endParaRPr lang="en-GB"/>
          </a:p>
        </p:txBody>
      </p:sp>
    </p:spTree>
    <p:extLst>
      <p:ext uri="{BB962C8B-B14F-4D97-AF65-F5344CB8AC3E}">
        <p14:creationId xmlns:p14="http://schemas.microsoft.com/office/powerpoint/2010/main" val="1520204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Imagine an earthquake has happened in the UK – stations around the country are set up to measure seismic waves. From the seismographs, the distance from the earthquake to the recording station is calculated by the time difference between the P and S waves.</a:t>
            </a:r>
          </a:p>
          <a:p>
            <a:r>
              <a:rPr lang="en-US" b="1" baseline="0" dirty="0"/>
              <a:t>Click for Station 1</a:t>
            </a:r>
          </a:p>
          <a:p>
            <a:r>
              <a:rPr lang="en-US" baseline="0" dirty="0"/>
              <a:t>Station 1 in Newcastle detected seismic waves on their seismograph – they used the difference in time between the P and S waves to work out that an earthquake occurred 200km away but they do not know in which direction. The earthquake could have occurred at any point on the blue line so we haven’t really narrowed it down very much!</a:t>
            </a:r>
          </a:p>
          <a:p>
            <a:r>
              <a:rPr lang="en-US" b="1" baseline="0" dirty="0"/>
              <a:t>Click for Station 2 </a:t>
            </a:r>
          </a:p>
          <a:p>
            <a:r>
              <a:rPr lang="en-US" baseline="0" dirty="0"/>
              <a:t>Station 2 in Belfast detected seismic waves on their seismograph too – the P and S waves they detected were slightly closer together than those detected in Newcastle. They worked out that an earthquake occurred 125km away from them. We now have two cross overs one in west Scotland and one in North Wales so we have 2 possible locations for our earthquake.</a:t>
            </a:r>
          </a:p>
          <a:p>
            <a:r>
              <a:rPr lang="en-US" b="1" baseline="0" dirty="0"/>
              <a:t>Click for Station 3</a:t>
            </a:r>
          </a:p>
          <a:p>
            <a:r>
              <a:rPr lang="en-US" baseline="0" dirty="0"/>
              <a:t>Station 3 in Cardiff also detected seismic waves. The P and S waves they detected were even closer together so the earthquake must have been closest to Cardiff out of the three cities. We now only have one spot which overlaps each of the circles so this is where the earthquake must have happened!</a:t>
            </a:r>
          </a:p>
          <a:p>
            <a:endParaRPr lang="en-US" baseline="0" dirty="0"/>
          </a:p>
        </p:txBody>
      </p:sp>
      <p:sp>
        <p:nvSpPr>
          <p:cNvPr id="4" name="Slide Number Placeholder 3"/>
          <p:cNvSpPr>
            <a:spLocks noGrp="1"/>
          </p:cNvSpPr>
          <p:nvPr>
            <p:ph type="sldNum" sz="quarter" idx="10"/>
          </p:nvPr>
        </p:nvSpPr>
        <p:spPr/>
        <p:txBody>
          <a:bodyPr/>
          <a:lstStyle/>
          <a:p>
            <a:fld id="{75826357-0A64-4C53-BCAD-1BA30D84DC56}" type="slidenum">
              <a:rPr lang="en-GB" smtClean="0"/>
              <a:t>23</a:t>
            </a:fld>
            <a:endParaRPr lang="en-GB"/>
          </a:p>
        </p:txBody>
      </p:sp>
    </p:spTree>
    <p:extLst>
      <p:ext uri="{BB962C8B-B14F-4D97-AF65-F5344CB8AC3E}">
        <p14:creationId xmlns:p14="http://schemas.microsoft.com/office/powerpoint/2010/main" val="705970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Geologists know where earthquakes are likely to happen but it is impossible to predict when an earthquake will occur. It is important for earthquake-prone countries such as Japan</a:t>
            </a:r>
            <a:r>
              <a:rPr lang="en-US" baseline="0" dirty="0"/>
              <a:t> </a:t>
            </a:r>
            <a:r>
              <a:rPr lang="en-US" dirty="0"/>
              <a:t>to be prepared at all times. </a:t>
            </a:r>
          </a:p>
          <a:p>
            <a:endParaRPr lang="en-US" dirty="0"/>
          </a:p>
          <a:p>
            <a:r>
              <a:rPr lang="en-US" dirty="0"/>
              <a:t>Engineering buildings</a:t>
            </a:r>
            <a:r>
              <a:rPr lang="en-US" baseline="0" dirty="0"/>
              <a:t> to withstand earthquakes is extremely important in built up cities such as Tokyo in Japan.</a:t>
            </a:r>
          </a:p>
          <a:p>
            <a:endParaRPr lang="en-US" baseline="0" dirty="0"/>
          </a:p>
          <a:p>
            <a:r>
              <a:rPr lang="en-US" baseline="0" dirty="0"/>
              <a:t>Engineering </a:t>
            </a:r>
            <a:r>
              <a:rPr lang="en-US" dirty="0"/>
              <a:t>that allows buildings to ‘wobble’ instead of remaining still</a:t>
            </a:r>
            <a:r>
              <a:rPr lang="en-US" baseline="0" dirty="0"/>
              <a:t> in an earthquake</a:t>
            </a:r>
            <a:r>
              <a:rPr lang="en-US" dirty="0"/>
              <a:t> can help stop buildings collapsing and potentially save thousands of lives during a large earthquake. Other useful ways to</a:t>
            </a:r>
            <a:r>
              <a:rPr lang="en-US" baseline="0" dirty="0"/>
              <a:t> stop building collapsing is to install </a:t>
            </a:r>
            <a:r>
              <a:rPr lang="en-GB" sz="1200" b="0" kern="1200" baseline="0" dirty="0">
                <a:solidFill>
                  <a:schemeClr val="tx1"/>
                </a:solidFill>
                <a:effectLst/>
                <a:latin typeface="+mn-lt"/>
                <a:ea typeface="+mn-ea"/>
                <a:cs typeface="+mn-cs"/>
              </a:rPr>
              <a:t>c</a:t>
            </a:r>
            <a:r>
              <a:rPr lang="en-GB" sz="1200" b="0" kern="1200" dirty="0">
                <a:solidFill>
                  <a:schemeClr val="tx1"/>
                </a:solidFill>
                <a:effectLst/>
                <a:latin typeface="+mn-lt"/>
                <a:ea typeface="+mn-ea"/>
                <a:cs typeface="+mn-cs"/>
              </a:rPr>
              <a:t>omputer controlled weights on the</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roof, build form fire resistant materials, install automatic shutters which prevent</a:t>
            </a:r>
            <a:r>
              <a:rPr lang="en-GB" sz="1200" b="0" kern="1200" baseline="0" dirty="0">
                <a:solidFill>
                  <a:schemeClr val="tx1"/>
                </a:solidFill>
                <a:effectLst/>
                <a:latin typeface="+mn-lt"/>
                <a:ea typeface="+mn-ea"/>
                <a:cs typeface="+mn-cs"/>
              </a:rPr>
              <a:t> the windows for shattering and injuring people during an earthquake, make sure buildings have good road access and open areas for people to evacuate safely.</a:t>
            </a:r>
          </a:p>
          <a:p>
            <a:endParaRPr lang="en-GB" sz="1200" b="0" kern="1200" baseline="0" dirty="0">
              <a:solidFill>
                <a:schemeClr val="tx1"/>
              </a:solidFill>
              <a:effectLst/>
              <a:latin typeface="+mn-lt"/>
              <a:ea typeface="+mn-ea"/>
              <a:cs typeface="+mn-cs"/>
            </a:endParaRPr>
          </a:p>
          <a:p>
            <a:r>
              <a:rPr lang="en-GB" sz="1200" b="0" kern="1200" baseline="0" dirty="0">
                <a:solidFill>
                  <a:schemeClr val="tx1"/>
                </a:solidFill>
                <a:effectLst/>
                <a:latin typeface="+mn-lt"/>
                <a:ea typeface="+mn-ea"/>
                <a:cs typeface="+mn-cs"/>
              </a:rPr>
              <a:t>Buildings can either be designed and build as earthquake resistant or they can be retrofitted – this means that new technologies can be applied to older buildings to help make them more resistant to earthquakes.</a:t>
            </a:r>
            <a:endParaRPr lang="en-US" dirty="0"/>
          </a:p>
          <a:p>
            <a:endParaRPr lang="en-US" dirty="0"/>
          </a:p>
          <a:p>
            <a:r>
              <a:rPr lang="en-US" dirty="0"/>
              <a:t>Educating the public is also very important so that people know what to do if they feel an earthquake. Generally staying indoors under a sturdy table or doorframe is the safest thing to do.</a:t>
            </a:r>
          </a:p>
          <a:p>
            <a:endParaRPr lang="en-US" dirty="0"/>
          </a:p>
          <a:p>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27</a:t>
            </a:fld>
            <a:endParaRPr lang="en-GB"/>
          </a:p>
        </p:txBody>
      </p:sp>
    </p:spTree>
    <p:extLst>
      <p:ext uri="{BB962C8B-B14F-4D97-AF65-F5344CB8AC3E}">
        <p14:creationId xmlns:p14="http://schemas.microsoft.com/office/powerpoint/2010/main" val="1766556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need lots of paper</a:t>
            </a:r>
            <a:r>
              <a:rPr lang="en-GB" baseline="0" dirty="0"/>
              <a:t> straws or lollipop sticks, card and masking tape.</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Give students 10 minutes to create an earthquake resistant structure from their materials.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Place structure on a tray and test how earthquake resistant each groups structure is by shaking the tray back ad forwards to see whether the structure survives.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a:t>Structures with wide bases, solid foundations, symmetrical designs and cross bracing supports (two diagonal supports in an X shape) are likely to withstand the ‘earthquake’ better.</a:t>
            </a:r>
          </a:p>
          <a:p>
            <a:endParaRPr lang="en-GB" baseline="0" dirty="0"/>
          </a:p>
          <a:p>
            <a:endParaRPr lang="en-GB" baseline="0" dirty="0"/>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30</a:t>
            </a:fld>
            <a:endParaRPr lang="en-GB"/>
          </a:p>
        </p:txBody>
      </p:sp>
    </p:spTree>
    <p:extLst>
      <p:ext uri="{BB962C8B-B14F-4D97-AF65-F5344CB8AC3E}">
        <p14:creationId xmlns:p14="http://schemas.microsoft.com/office/powerpoint/2010/main" val="176655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Earthquakes are natural vibrations caused by sudden movements in the Earth’s crust,</a:t>
            </a:r>
            <a:r>
              <a:rPr lang="en-US" baseline="0" dirty="0"/>
              <a:t> the Earth’s thin outer layer.</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Earthquakes are a type of natural hazard.</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Q: Can anyone explain what a natural hazard is? </a:t>
            </a:r>
            <a:r>
              <a:rPr lang="en-US" baseline="0" dirty="0"/>
              <a:t>A: Natural hazards are natural events that cause damage to property (like houses and farms) people and the environment.</a:t>
            </a:r>
            <a:r>
              <a:rPr lang="en-US" dirty="0"/>
              <a:t> Other natural hazards are things</a:t>
            </a:r>
            <a:r>
              <a:rPr lang="en-US" baseline="0" dirty="0"/>
              <a:t> like </a:t>
            </a:r>
            <a:r>
              <a:rPr lang="en-US" dirty="0"/>
              <a:t>volcanoes,</a:t>
            </a:r>
            <a:r>
              <a:rPr lang="en-US" baseline="0" dirty="0"/>
              <a:t> tsunamis, tornadoes, hurricanes and floods.</a:t>
            </a:r>
            <a:endParaRPr lang="en-US" dirty="0"/>
          </a:p>
          <a:p>
            <a:endParaRPr lang="en-US" dirty="0"/>
          </a:p>
          <a:p>
            <a:r>
              <a:rPr lang="en-US" dirty="0"/>
              <a:t>Earthquakes are natural hazards because the</a:t>
            </a:r>
            <a:r>
              <a:rPr lang="en-US" baseline="0" dirty="0"/>
              <a:t> shaking of the Earth’s surface </a:t>
            </a:r>
            <a:r>
              <a:rPr lang="en-US" dirty="0"/>
              <a:t>can cause city buildings to collapse and injuring and sometimes killing thousands of people. </a:t>
            </a:r>
          </a:p>
          <a:p>
            <a:endParaRPr lang="en-US" dirty="0"/>
          </a:p>
          <a:p>
            <a:r>
              <a:rPr lang="en-US" dirty="0"/>
              <a:t>Geologists study earthquakes to understand where they might happen and how</a:t>
            </a:r>
            <a:r>
              <a:rPr lang="en-US" baseline="0" dirty="0"/>
              <a:t> </a:t>
            </a:r>
            <a:r>
              <a:rPr lang="en-US" dirty="0"/>
              <a:t>people can be prepared and protected when an earthquake strikes.</a:t>
            </a:r>
          </a:p>
          <a:p>
            <a:endParaRPr lang="en-US" dirty="0"/>
          </a:p>
          <a:p>
            <a:r>
              <a:rPr lang="en-GB" dirty="0"/>
              <a:t>National Geographic montage of earthquakes https://video.nationalgeographic.com/video/earthquake-montage</a:t>
            </a:r>
          </a:p>
        </p:txBody>
      </p:sp>
      <p:sp>
        <p:nvSpPr>
          <p:cNvPr id="4" name="Slide Number Placeholder 3"/>
          <p:cNvSpPr>
            <a:spLocks noGrp="1"/>
          </p:cNvSpPr>
          <p:nvPr>
            <p:ph type="sldNum" sz="quarter" idx="10"/>
          </p:nvPr>
        </p:nvSpPr>
        <p:spPr/>
        <p:txBody>
          <a:bodyPr/>
          <a:lstStyle/>
          <a:p>
            <a:fld id="{75826357-0A64-4C53-BCAD-1BA30D84DC56}" type="slidenum">
              <a:rPr lang="en-GB" smtClean="0"/>
              <a:t>2</a:t>
            </a:fld>
            <a:endParaRPr lang="en-GB"/>
          </a:p>
        </p:txBody>
      </p:sp>
    </p:spTree>
    <p:extLst>
      <p:ext uri="{BB962C8B-B14F-4D97-AF65-F5344CB8AC3E}">
        <p14:creationId xmlns:p14="http://schemas.microsoft.com/office/powerpoint/2010/main" val="702225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Earth’s crust and upper parts of the mantle make up a thin skin on the surface of the Earth.</a:t>
            </a:r>
            <a:r>
              <a:rPr lang="en-GB" baseline="0" dirty="0"/>
              <a:t> This skin is not all in one piece but is </a:t>
            </a:r>
            <a:r>
              <a:rPr lang="en-GB" dirty="0"/>
              <a:t>broken up into huge slabs a bit like a giant jigsaw puzzle</a:t>
            </a:r>
            <a:r>
              <a:rPr lang="en-GB" baseline="0" dirty="0"/>
              <a:t> (point out different parts). </a:t>
            </a:r>
            <a:r>
              <a:rPr lang="en-GB" dirty="0"/>
              <a:t>These puzzle</a:t>
            </a:r>
            <a:r>
              <a:rPr lang="en-GB" baseline="0" dirty="0"/>
              <a:t> pieces</a:t>
            </a:r>
            <a:r>
              <a:rPr lang="en-GB" dirty="0"/>
              <a:t> are called tectonic</a:t>
            </a:r>
            <a:r>
              <a:rPr lang="en-GB" baseline="0" dirty="0"/>
              <a:t> plates and the edges of the plates are called plate boundaries. The plates move around on the surface of the Earth.</a:t>
            </a:r>
            <a:r>
              <a:rPr lang="en-US" baseline="0" dirty="0"/>
              <a:t> You can’t feel the plates moving around because they move really slowly at about the same speed as your fingernails grow! </a:t>
            </a:r>
          </a:p>
          <a:p>
            <a:endParaRPr lang="en-US" baseline="0" dirty="0"/>
          </a:p>
          <a:p>
            <a:r>
              <a:rPr lang="en-US" baseline="0" dirty="0"/>
              <a:t>The red lines on the map show the boundaries between the different tectonic plates.</a:t>
            </a:r>
          </a:p>
          <a:p>
            <a:endParaRPr lang="en-US" baseline="0" dirty="0"/>
          </a:p>
          <a:p>
            <a:r>
              <a:rPr lang="en-US" b="1" baseline="0" dirty="0"/>
              <a:t>Get students to try to name some of the plates</a:t>
            </a:r>
          </a:p>
          <a:p>
            <a:endParaRPr lang="en-US" baseline="0" dirty="0"/>
          </a:p>
          <a:p>
            <a:r>
              <a:rPr lang="en-US" baseline="0" dirty="0"/>
              <a:t>Click next slide to show plate names</a:t>
            </a:r>
          </a:p>
          <a:p>
            <a:endParaRPr lang="en-US" baseline="0" dirty="0"/>
          </a:p>
          <a:p>
            <a:endParaRPr lang="en-US" baseline="0" dirty="0"/>
          </a:p>
          <a:p>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3</a:t>
            </a:fld>
            <a:endParaRPr lang="en-GB"/>
          </a:p>
        </p:txBody>
      </p:sp>
    </p:spTree>
    <p:extLst>
      <p:ext uri="{BB962C8B-B14F-4D97-AF65-F5344CB8AC3E}">
        <p14:creationId xmlns:p14="http://schemas.microsoft.com/office/powerpoint/2010/main" val="709685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we can see all of the major tectonic plates. </a:t>
            </a:r>
          </a:p>
          <a:p>
            <a:endParaRPr lang="en-US" baseline="0" dirty="0"/>
          </a:p>
          <a:p>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4</a:t>
            </a:fld>
            <a:endParaRPr lang="en-GB"/>
          </a:p>
        </p:txBody>
      </p:sp>
    </p:spTree>
    <p:extLst>
      <p:ext uri="{BB962C8B-B14F-4D97-AF65-F5344CB8AC3E}">
        <p14:creationId xmlns:p14="http://schemas.microsoft.com/office/powerpoint/2010/main" val="70968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This is the same map but it has had yellow dots added to it.</a:t>
            </a:r>
          </a:p>
          <a:p>
            <a:r>
              <a:rPr lang="en-US" b="1" baseline="0" dirty="0"/>
              <a:t>Q: What do you think the yellow dots are showing? </a:t>
            </a:r>
            <a:r>
              <a:rPr lang="en-US" baseline="0" dirty="0"/>
              <a:t>A: Yellow dots are showing the location of major earthquakes on Earth.</a:t>
            </a:r>
          </a:p>
          <a:p>
            <a:endParaRPr lang="en-US" baseline="0" dirty="0"/>
          </a:p>
          <a:p>
            <a:r>
              <a:rPr lang="en-US" b="1" baseline="0" dirty="0"/>
              <a:t>Q: What do you notice about where the yellow dots are? </a:t>
            </a:r>
            <a:r>
              <a:rPr lang="en-US" baseline="0" dirty="0"/>
              <a:t>A: they are almost always near a plate boundary </a:t>
            </a:r>
          </a:p>
          <a:p>
            <a:endParaRPr lang="en-US" baseline="0" dirty="0"/>
          </a:p>
          <a:p>
            <a:r>
              <a:rPr lang="en-US" baseline="0" dirty="0"/>
              <a:t>Almost all earthquakes that happen on Earth happen in the zones between two or more different plates which are called plate boundaries (point out a few plate boundaries with earthquakes).</a:t>
            </a:r>
          </a:p>
          <a:p>
            <a:endParaRPr lang="en-US" baseline="0" dirty="0"/>
          </a:p>
          <a:p>
            <a:endParaRPr lang="en-US" baseline="0" dirty="0"/>
          </a:p>
          <a:p>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5</a:t>
            </a:fld>
            <a:endParaRPr lang="en-GB"/>
          </a:p>
        </p:txBody>
      </p:sp>
    </p:spTree>
    <p:extLst>
      <p:ext uri="{BB962C8B-B14F-4D97-AF65-F5344CB8AC3E}">
        <p14:creationId xmlns:p14="http://schemas.microsoft.com/office/powerpoint/2010/main" val="1968096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826357-0A64-4C53-BCAD-1BA30D84DC56}" type="slidenum">
              <a:rPr lang="en-GB" smtClean="0"/>
              <a:t>6</a:t>
            </a:fld>
            <a:endParaRPr lang="en-GB"/>
          </a:p>
        </p:txBody>
      </p:sp>
    </p:spTree>
    <p:extLst>
      <p:ext uri="{BB962C8B-B14F-4D97-AF65-F5344CB8AC3E}">
        <p14:creationId xmlns:p14="http://schemas.microsoft.com/office/powerpoint/2010/main" val="360948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edges of tectonic plates are jagged and rough. This means that when they push and grind past each other, at</a:t>
            </a:r>
            <a:r>
              <a:rPr lang="en-US" baseline="0" dirty="0"/>
              <a:t> plate boundaries</a:t>
            </a:r>
            <a:r>
              <a:rPr lang="en-US" dirty="0"/>
              <a:t> they generate lots of friction.</a:t>
            </a:r>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9</a:t>
            </a:fld>
            <a:endParaRPr lang="en-GB"/>
          </a:p>
        </p:txBody>
      </p:sp>
    </p:spTree>
    <p:extLst>
      <p:ext uri="{BB962C8B-B14F-4D97-AF65-F5344CB8AC3E}">
        <p14:creationId xmlns:p14="http://schemas.microsoft.com/office/powerpoint/2010/main" val="291527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blocks of rock can become locked together. </a:t>
            </a:r>
            <a:r>
              <a:rPr lang="en-US" baseline="0" dirty="0"/>
              <a:t> </a:t>
            </a:r>
            <a:r>
              <a:rPr lang="en-US" dirty="0"/>
              <a:t>When this happens, the plates get stuck together the energy that would normally cause the blocks to move past each other is stored up. </a:t>
            </a:r>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10</a:t>
            </a:fld>
            <a:endParaRPr lang="en-GB"/>
          </a:p>
        </p:txBody>
      </p:sp>
    </p:spTree>
    <p:extLst>
      <p:ext uri="{BB962C8B-B14F-4D97-AF65-F5344CB8AC3E}">
        <p14:creationId xmlns:p14="http://schemas.microsoft.com/office/powerpoint/2010/main" val="1693839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Eventually the stress builds up so much that the plates suddenly jolt into a new position. This movement releases vibrations called seismic</a:t>
            </a:r>
            <a:r>
              <a:rPr lang="en-US" baseline="0" dirty="0"/>
              <a:t> waves </a:t>
            </a:r>
            <a:r>
              <a:rPr lang="en-US" dirty="0"/>
              <a:t>which travel through the Earth, shaking the surface, including anything on it. This is an earthquake!</a:t>
            </a:r>
          </a:p>
          <a:p>
            <a:endParaRPr lang="en-US" dirty="0"/>
          </a:p>
          <a:p>
            <a:r>
              <a:rPr lang="en-US" b="1" dirty="0"/>
              <a:t>Go</a:t>
            </a:r>
            <a:r>
              <a:rPr lang="en-US" b="1" baseline="0" dirty="0"/>
              <a:t> through slides 6 -8 again if needed to show the earthquake happening </a:t>
            </a:r>
            <a:endParaRPr lang="en-US" b="1" dirty="0"/>
          </a:p>
        </p:txBody>
      </p:sp>
      <p:sp>
        <p:nvSpPr>
          <p:cNvPr id="4" name="Slide Number Placeholder 3"/>
          <p:cNvSpPr>
            <a:spLocks noGrp="1"/>
          </p:cNvSpPr>
          <p:nvPr>
            <p:ph type="sldNum" sz="quarter" idx="10"/>
          </p:nvPr>
        </p:nvSpPr>
        <p:spPr/>
        <p:txBody>
          <a:bodyPr/>
          <a:lstStyle/>
          <a:p>
            <a:fld id="{75826357-0A64-4C53-BCAD-1BA30D84DC56}" type="slidenum">
              <a:rPr lang="en-GB" smtClean="0"/>
              <a:t>11</a:t>
            </a:fld>
            <a:endParaRPr lang="en-GB"/>
          </a:p>
        </p:txBody>
      </p:sp>
    </p:spTree>
    <p:extLst>
      <p:ext uri="{BB962C8B-B14F-4D97-AF65-F5344CB8AC3E}">
        <p14:creationId xmlns:p14="http://schemas.microsoft.com/office/powerpoint/2010/main" val="29152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301734-0D7E-4220-9D14-7A4F38734213}" type="datetimeFigureOut">
              <a:rPr lang="en-GB" smtClean="0"/>
              <a:t>02/08/2023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40405-E4FB-4FF1-8DD4-06FDBCBFDF67}" type="slidenum">
              <a:rPr lang="en-GB" smtClean="0"/>
              <a:t>‹#›</a:t>
            </a:fld>
            <a:endParaRPr lang="en-GB"/>
          </a:p>
        </p:txBody>
      </p:sp>
    </p:spTree>
    <p:extLst>
      <p:ext uri="{BB962C8B-B14F-4D97-AF65-F5344CB8AC3E}">
        <p14:creationId xmlns:p14="http://schemas.microsoft.com/office/powerpoint/2010/main" val="295295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301734-0D7E-4220-9D14-7A4F38734213}" type="datetimeFigureOut">
              <a:rPr lang="en-GB" smtClean="0"/>
              <a:t>02/08/2023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40405-E4FB-4FF1-8DD4-06FDBCBFDF67}" type="slidenum">
              <a:rPr lang="en-GB" smtClean="0"/>
              <a:t>‹#›</a:t>
            </a:fld>
            <a:endParaRPr lang="en-GB"/>
          </a:p>
        </p:txBody>
      </p:sp>
    </p:spTree>
    <p:extLst>
      <p:ext uri="{BB962C8B-B14F-4D97-AF65-F5344CB8AC3E}">
        <p14:creationId xmlns:p14="http://schemas.microsoft.com/office/powerpoint/2010/main" val="389219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301734-0D7E-4220-9D14-7A4F38734213}" type="datetimeFigureOut">
              <a:rPr lang="en-GB" smtClean="0"/>
              <a:t>02/08/2023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40405-E4FB-4FF1-8DD4-06FDBCBFDF67}" type="slidenum">
              <a:rPr lang="en-GB" smtClean="0"/>
              <a:t>‹#›</a:t>
            </a:fld>
            <a:endParaRPr lang="en-GB"/>
          </a:p>
        </p:txBody>
      </p:sp>
    </p:spTree>
    <p:extLst>
      <p:ext uri="{BB962C8B-B14F-4D97-AF65-F5344CB8AC3E}">
        <p14:creationId xmlns:p14="http://schemas.microsoft.com/office/powerpoint/2010/main" val="71177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301734-0D7E-4220-9D14-7A4F38734213}" type="datetimeFigureOut">
              <a:rPr lang="en-GB" smtClean="0"/>
              <a:t>02/08/2023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40405-E4FB-4FF1-8DD4-06FDBCBFDF67}" type="slidenum">
              <a:rPr lang="en-GB" smtClean="0"/>
              <a:t>‹#›</a:t>
            </a:fld>
            <a:endParaRPr lang="en-GB"/>
          </a:p>
        </p:txBody>
      </p:sp>
    </p:spTree>
    <p:extLst>
      <p:ext uri="{BB962C8B-B14F-4D97-AF65-F5344CB8AC3E}">
        <p14:creationId xmlns:p14="http://schemas.microsoft.com/office/powerpoint/2010/main" val="427451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301734-0D7E-4220-9D14-7A4F38734213}" type="datetimeFigureOut">
              <a:rPr lang="en-GB" smtClean="0"/>
              <a:t>02/08/2023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40405-E4FB-4FF1-8DD4-06FDBCBFDF67}" type="slidenum">
              <a:rPr lang="en-GB" smtClean="0"/>
              <a:t>‹#›</a:t>
            </a:fld>
            <a:endParaRPr lang="en-GB"/>
          </a:p>
        </p:txBody>
      </p:sp>
    </p:spTree>
    <p:extLst>
      <p:ext uri="{BB962C8B-B14F-4D97-AF65-F5344CB8AC3E}">
        <p14:creationId xmlns:p14="http://schemas.microsoft.com/office/powerpoint/2010/main" val="316420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301734-0D7E-4220-9D14-7A4F38734213}" type="datetimeFigureOut">
              <a:rPr lang="en-GB" smtClean="0"/>
              <a:t>02/08/2023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740405-E4FB-4FF1-8DD4-06FDBCBFDF67}" type="slidenum">
              <a:rPr lang="en-GB" smtClean="0"/>
              <a:t>‹#›</a:t>
            </a:fld>
            <a:endParaRPr lang="en-GB"/>
          </a:p>
        </p:txBody>
      </p:sp>
    </p:spTree>
    <p:extLst>
      <p:ext uri="{BB962C8B-B14F-4D97-AF65-F5344CB8AC3E}">
        <p14:creationId xmlns:p14="http://schemas.microsoft.com/office/powerpoint/2010/main" val="300144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301734-0D7E-4220-9D14-7A4F38734213}" type="datetimeFigureOut">
              <a:rPr lang="en-GB" smtClean="0"/>
              <a:t>02/08/2023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740405-E4FB-4FF1-8DD4-06FDBCBFDF67}" type="slidenum">
              <a:rPr lang="en-GB" smtClean="0"/>
              <a:t>‹#›</a:t>
            </a:fld>
            <a:endParaRPr lang="en-GB"/>
          </a:p>
        </p:txBody>
      </p:sp>
    </p:spTree>
    <p:extLst>
      <p:ext uri="{BB962C8B-B14F-4D97-AF65-F5344CB8AC3E}">
        <p14:creationId xmlns:p14="http://schemas.microsoft.com/office/powerpoint/2010/main" val="256656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301734-0D7E-4220-9D14-7A4F38734213}" type="datetimeFigureOut">
              <a:rPr lang="en-GB" smtClean="0"/>
              <a:t>02/08/2023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740405-E4FB-4FF1-8DD4-06FDBCBFDF67}" type="slidenum">
              <a:rPr lang="en-GB" smtClean="0"/>
              <a:t>‹#›</a:t>
            </a:fld>
            <a:endParaRPr lang="en-GB"/>
          </a:p>
        </p:txBody>
      </p:sp>
    </p:spTree>
    <p:extLst>
      <p:ext uri="{BB962C8B-B14F-4D97-AF65-F5344CB8AC3E}">
        <p14:creationId xmlns:p14="http://schemas.microsoft.com/office/powerpoint/2010/main" val="371868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01734-0D7E-4220-9D14-7A4F38734213}" type="datetimeFigureOut">
              <a:rPr lang="en-GB" smtClean="0"/>
              <a:t>02/08/2023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740405-E4FB-4FF1-8DD4-06FDBCBFDF67}" type="slidenum">
              <a:rPr lang="en-GB" smtClean="0"/>
              <a:t>‹#›</a:t>
            </a:fld>
            <a:endParaRPr lang="en-GB"/>
          </a:p>
        </p:txBody>
      </p:sp>
    </p:spTree>
    <p:extLst>
      <p:ext uri="{BB962C8B-B14F-4D97-AF65-F5344CB8AC3E}">
        <p14:creationId xmlns:p14="http://schemas.microsoft.com/office/powerpoint/2010/main" val="375568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01734-0D7E-4220-9D14-7A4F38734213}" type="datetimeFigureOut">
              <a:rPr lang="en-GB" smtClean="0"/>
              <a:t>02/08/2023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740405-E4FB-4FF1-8DD4-06FDBCBFDF67}" type="slidenum">
              <a:rPr lang="en-GB" smtClean="0"/>
              <a:t>‹#›</a:t>
            </a:fld>
            <a:endParaRPr lang="en-GB"/>
          </a:p>
        </p:txBody>
      </p:sp>
    </p:spTree>
    <p:extLst>
      <p:ext uri="{BB962C8B-B14F-4D97-AF65-F5344CB8AC3E}">
        <p14:creationId xmlns:p14="http://schemas.microsoft.com/office/powerpoint/2010/main" val="42841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01734-0D7E-4220-9D14-7A4F38734213}" type="datetimeFigureOut">
              <a:rPr lang="en-GB" smtClean="0"/>
              <a:t>02/08/2023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740405-E4FB-4FF1-8DD4-06FDBCBFDF67}" type="slidenum">
              <a:rPr lang="en-GB" smtClean="0"/>
              <a:t>‹#›</a:t>
            </a:fld>
            <a:endParaRPr lang="en-GB"/>
          </a:p>
        </p:txBody>
      </p:sp>
    </p:spTree>
    <p:extLst>
      <p:ext uri="{BB962C8B-B14F-4D97-AF65-F5344CB8AC3E}">
        <p14:creationId xmlns:p14="http://schemas.microsoft.com/office/powerpoint/2010/main" val="286562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b="7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01734-0D7E-4220-9D14-7A4F38734213}" type="datetimeFigureOut">
              <a:rPr lang="en-GB" smtClean="0"/>
              <a:t>02/08/2023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40405-E4FB-4FF1-8DD4-06FDBCBFDF67}" type="slidenum">
              <a:rPr lang="en-GB" smtClean="0"/>
              <a:t>‹#›</a:t>
            </a:fld>
            <a:endParaRPr lang="en-GB"/>
          </a:p>
        </p:txBody>
      </p:sp>
    </p:spTree>
    <p:extLst>
      <p:ext uri="{BB962C8B-B14F-4D97-AF65-F5344CB8AC3E}">
        <p14:creationId xmlns:p14="http://schemas.microsoft.com/office/powerpoint/2010/main" val="184037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youtube.com/watch?v=v2xhHRQkb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youtube.com/watch?v=v2xhHRQkb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0"/>
            <a:ext cx="9144001" cy="4450326"/>
          </a:xfrm>
          <a:prstGeom prst="rect">
            <a:avLst/>
          </a:prstGeom>
        </p:spPr>
      </p:pic>
      <p:pic>
        <p:nvPicPr>
          <p:cNvPr id="29" name="Picture 28"/>
          <p:cNvPicPr/>
          <p:nvPr/>
        </p:nvPicPr>
        <p:blipFill>
          <a:blip r:embed="rId4" cstate="screen">
            <a:extLst>
              <a:ext uri="{28A0092B-C50C-407E-A947-70E740481C1C}">
                <a14:useLocalDpi xmlns:a14="http://schemas.microsoft.com/office/drawing/2010/main"/>
              </a:ext>
            </a:extLst>
          </a:blip>
          <a:stretch>
            <a:fillRect/>
          </a:stretch>
        </p:blipFill>
        <p:spPr>
          <a:xfrm>
            <a:off x="827584" y="2078558"/>
            <a:ext cx="3332473" cy="2224736"/>
          </a:xfrm>
          <a:prstGeom prst="rect">
            <a:avLst/>
          </a:prstGeom>
          <a:ln w="38100">
            <a:solidFill>
              <a:schemeClr val="bg1"/>
            </a:solidFill>
          </a:ln>
          <a:effectLst>
            <a:outerShdw blurRad="50800" dist="38100" dir="2700000" algn="tl" rotWithShape="0">
              <a:prstClr val="black">
                <a:alpha val="40000"/>
              </a:prstClr>
            </a:outerShdw>
          </a:effectLst>
        </p:spPr>
      </p:pic>
      <p:pic>
        <p:nvPicPr>
          <p:cNvPr id="1026" name="Picture 2" descr="https://upload.wikimedia.org/wikipedia/commons/c/c2/VOA_Herman_-_April_13_2011_Fukushima_Nuclear_Power_Plant-0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436095" y="4299406"/>
            <a:ext cx="3201185" cy="2164417"/>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9" name="Picture 5" descr="I:\Education\Factsheets, careers profiles &amp; web content\Factsheets and website hub pages\1 Earthquakes Factsheet\images\2016_Amatrice_earthquake c Leggi il Firenzepost wikimedia.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550206" y="2341976"/>
            <a:ext cx="3346787" cy="2062450"/>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420806" y="4056873"/>
            <a:ext cx="2783043" cy="2260122"/>
          </a:xfrm>
          <a:prstGeom prst="rect">
            <a:avLst/>
          </a:prstGeom>
          <a:ln w="38100">
            <a:solidFill>
              <a:schemeClr val="bg1"/>
            </a:solidFill>
          </a:ln>
          <a:effectLst>
            <a:outerShdw blurRad="50800" dist="38100" dir="2700000" algn="tl" rotWithShape="0">
              <a:prstClr val="black">
                <a:alpha val="40000"/>
              </a:prstClr>
            </a:outerShdw>
          </a:effectLst>
        </p:spPr>
      </p:pic>
      <p:pic>
        <p:nvPicPr>
          <p:cNvPr id="28" name="Picture 27" descr="Haitian women amidst rubble in Port-au-Prince 2010-01-20.JPG"/>
          <p:cNvPicPr/>
          <p:nvPr/>
        </p:nvPicPr>
        <p:blipFill rotWithShape="1">
          <a:blip r:embed="rId8" cstate="screen">
            <a:extLst>
              <a:ext uri="{28A0092B-C50C-407E-A947-70E740481C1C}">
                <a14:useLocalDpi xmlns:a14="http://schemas.microsoft.com/office/drawing/2010/main"/>
              </a:ext>
            </a:extLst>
          </a:blip>
          <a:srcRect/>
          <a:stretch/>
        </p:blipFill>
        <p:spPr bwMode="auto">
          <a:xfrm>
            <a:off x="3059832" y="3818794"/>
            <a:ext cx="2716376" cy="2685333"/>
          </a:xfrm>
          <a:prstGeom prst="ellipse">
            <a:avLst/>
          </a:prstGeom>
          <a:noFill/>
          <a:ln w="38100" cap="flat" cmpd="sng" algn="ctr">
            <a:solidFill>
              <a:sysClr val="window" lastClr="FFFFFF"/>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84168" y="1353490"/>
            <a:ext cx="2951869" cy="1955970"/>
          </a:xfrm>
          <a:prstGeom prst="rect">
            <a:avLst/>
          </a:prstGeom>
        </p:spPr>
      </p:pic>
      <p:pic>
        <p:nvPicPr>
          <p:cNvPr id="2" name="Picture 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64384" y="69996"/>
            <a:ext cx="7377113"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372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9777" y="1844824"/>
            <a:ext cx="4863280" cy="3905672"/>
          </a:xfrm>
          <a:prstGeom prst="rect">
            <a:avLst/>
          </a:prstGeom>
        </p:spPr>
      </p:pic>
      <p:sp>
        <p:nvSpPr>
          <p:cNvPr id="19" name="Left Arrow 18"/>
          <p:cNvSpPr/>
          <p:nvPr/>
        </p:nvSpPr>
        <p:spPr>
          <a:xfrm rot="12809235">
            <a:off x="6510345" y="3667672"/>
            <a:ext cx="1516964" cy="802660"/>
          </a:xfrm>
          <a:prstGeom prst="leftArrow">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214" y="2403648"/>
            <a:ext cx="4949224" cy="3905672"/>
          </a:xfrm>
          <a:prstGeom prst="rect">
            <a:avLst/>
          </a:prstGeom>
        </p:spPr>
      </p:pic>
      <p:sp>
        <p:nvSpPr>
          <p:cNvPr id="18" name="Left Arrow 17"/>
          <p:cNvSpPr/>
          <p:nvPr/>
        </p:nvSpPr>
        <p:spPr>
          <a:xfrm rot="2240667">
            <a:off x="526709" y="2497071"/>
            <a:ext cx="1521745" cy="805190"/>
          </a:xfrm>
          <a:prstGeom prst="leftArrow">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3066094" y="2801446"/>
            <a:ext cx="2220233" cy="1330937"/>
            <a:chOff x="3066094" y="2801446"/>
            <a:chExt cx="2220233" cy="1330937"/>
          </a:xfrm>
        </p:grpSpPr>
        <p:sp>
          <p:nvSpPr>
            <p:cNvPr id="6" name="TextBox 5"/>
            <p:cNvSpPr txBox="1"/>
            <p:nvPr/>
          </p:nvSpPr>
          <p:spPr>
            <a:xfrm>
              <a:off x="3563888" y="3151329"/>
              <a:ext cx="1606082" cy="646331"/>
            </a:xfrm>
            <a:prstGeom prst="rect">
              <a:avLst/>
            </a:prstGeom>
            <a:noFill/>
          </p:spPr>
          <p:txBody>
            <a:bodyPr wrap="square" rtlCol="0">
              <a:spAutoFit/>
            </a:bodyPr>
            <a:lstStyle/>
            <a:p>
              <a:r>
                <a:rPr lang="en-GB" sz="3600" b="1" dirty="0">
                  <a:solidFill>
                    <a:schemeClr val="bg1"/>
                  </a:solidFill>
                </a:rPr>
                <a:t>Stress</a:t>
              </a:r>
            </a:p>
          </p:txBody>
        </p:sp>
        <p:sp>
          <p:nvSpPr>
            <p:cNvPr id="7" name="Isosceles Triangle 6"/>
            <p:cNvSpPr/>
            <p:nvPr/>
          </p:nvSpPr>
          <p:spPr>
            <a:xfrm rot="9352534">
              <a:off x="3431303" y="2873454"/>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rot="11923736">
              <a:off x="4564047" y="2869846"/>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rot="10953555">
              <a:off x="4064340" y="2801446"/>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p:nvSpPr>
          <p:spPr>
            <a:xfrm rot="2642968">
              <a:off x="3342866" y="3596397"/>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rot="14764426">
              <a:off x="4974748" y="3163700"/>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rot="21205997">
              <a:off x="4193303" y="3690871"/>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580942">
              <a:off x="3827529" y="3673257"/>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p:cNvSpPr/>
            <p:nvPr/>
          </p:nvSpPr>
          <p:spPr>
            <a:xfrm rot="20271221">
              <a:off x="4564047" y="3701665"/>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p:cNvSpPr/>
            <p:nvPr/>
          </p:nvSpPr>
          <p:spPr>
            <a:xfrm rot="19175869">
              <a:off x="4904662" y="3565358"/>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p:cNvSpPr/>
            <p:nvPr/>
          </p:nvSpPr>
          <p:spPr>
            <a:xfrm rot="5156830">
              <a:off x="3185233" y="3272686"/>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a:extLst>
              <a:ext uri="{FF2B5EF4-FFF2-40B4-BE49-F238E27FC236}">
                <a16:creationId xmlns:a16="http://schemas.microsoft.com/office/drawing/2014/main" id="{FDA01351-7E72-4DD7-B0FD-5DC1E6E70D2D}"/>
              </a:ext>
            </a:extLst>
          </p:cNvPr>
          <p:cNvPicPr>
            <a:picLocks noChangeAspect="1"/>
          </p:cNvPicPr>
          <p:nvPr/>
        </p:nvPicPr>
        <p:blipFill>
          <a:blip r:embed="rId5"/>
          <a:stretch>
            <a:fillRect/>
          </a:stretch>
        </p:blipFill>
        <p:spPr>
          <a:xfrm>
            <a:off x="-200558" y="328232"/>
            <a:ext cx="8510754" cy="1316850"/>
          </a:xfrm>
          <a:prstGeom prst="rect">
            <a:avLst/>
          </a:prstGeom>
        </p:spPr>
      </p:pic>
    </p:spTree>
    <p:extLst>
      <p:ext uri="{BB962C8B-B14F-4D97-AF65-F5344CB8AC3E}">
        <p14:creationId xmlns:p14="http://schemas.microsoft.com/office/powerpoint/2010/main" val="193433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1000"/>
                                  </p:stCondLst>
                                  <p:childTnLst>
                                    <p:animRot by="120000">
                                      <p:cBhvr>
                                        <p:cTn id="6" dur="120" fill="hold">
                                          <p:stCondLst>
                                            <p:cond delay="0"/>
                                          </p:stCondLst>
                                        </p:cTn>
                                        <p:tgtEl>
                                          <p:spTgt spid="18"/>
                                        </p:tgtEl>
                                        <p:attrNameLst>
                                          <p:attrName>r</p:attrName>
                                        </p:attrNameLst>
                                      </p:cBhvr>
                                    </p:animRot>
                                    <p:animRot by="-240000">
                                      <p:cBhvr>
                                        <p:cTn id="7" dur="240" fill="hold">
                                          <p:stCondLst>
                                            <p:cond delay="240"/>
                                          </p:stCondLst>
                                        </p:cTn>
                                        <p:tgtEl>
                                          <p:spTgt spid="18"/>
                                        </p:tgtEl>
                                        <p:attrNameLst>
                                          <p:attrName>r</p:attrName>
                                        </p:attrNameLst>
                                      </p:cBhvr>
                                    </p:animRot>
                                    <p:animRot by="240000">
                                      <p:cBhvr>
                                        <p:cTn id="8" dur="240" fill="hold">
                                          <p:stCondLst>
                                            <p:cond delay="480"/>
                                          </p:stCondLst>
                                        </p:cTn>
                                        <p:tgtEl>
                                          <p:spTgt spid="18"/>
                                        </p:tgtEl>
                                        <p:attrNameLst>
                                          <p:attrName>r</p:attrName>
                                        </p:attrNameLst>
                                      </p:cBhvr>
                                    </p:animRot>
                                    <p:animRot by="-240000">
                                      <p:cBhvr>
                                        <p:cTn id="9" dur="240" fill="hold">
                                          <p:stCondLst>
                                            <p:cond delay="720"/>
                                          </p:stCondLst>
                                        </p:cTn>
                                        <p:tgtEl>
                                          <p:spTgt spid="18"/>
                                        </p:tgtEl>
                                        <p:attrNameLst>
                                          <p:attrName>r</p:attrName>
                                        </p:attrNameLst>
                                      </p:cBhvr>
                                    </p:animRot>
                                    <p:animRot by="120000">
                                      <p:cBhvr>
                                        <p:cTn id="10" dur="240" fill="hold">
                                          <p:stCondLst>
                                            <p:cond delay="960"/>
                                          </p:stCondLst>
                                        </p:cTn>
                                        <p:tgtEl>
                                          <p:spTgt spid="18"/>
                                        </p:tgtEl>
                                        <p:attrNameLst>
                                          <p:attrName>r</p:attrName>
                                        </p:attrNameLst>
                                      </p:cBhvr>
                                    </p:animRot>
                                  </p:childTnLst>
                                </p:cTn>
                              </p:par>
                              <p:par>
                                <p:cTn id="11" presetID="32" presetClass="emph" presetSubtype="0" fill="hold" grpId="0" nodeType="withEffect">
                                  <p:stCondLst>
                                    <p:cond delay="1000"/>
                                  </p:stCondLst>
                                  <p:childTnLst>
                                    <p:animRot by="120000">
                                      <p:cBhvr>
                                        <p:cTn id="12" dur="120" fill="hold">
                                          <p:stCondLst>
                                            <p:cond delay="0"/>
                                          </p:stCondLst>
                                        </p:cTn>
                                        <p:tgtEl>
                                          <p:spTgt spid="19"/>
                                        </p:tgtEl>
                                        <p:attrNameLst>
                                          <p:attrName>r</p:attrName>
                                        </p:attrNameLst>
                                      </p:cBhvr>
                                    </p:animRot>
                                    <p:animRot by="-240000">
                                      <p:cBhvr>
                                        <p:cTn id="13" dur="240" fill="hold">
                                          <p:stCondLst>
                                            <p:cond delay="240"/>
                                          </p:stCondLst>
                                        </p:cTn>
                                        <p:tgtEl>
                                          <p:spTgt spid="19"/>
                                        </p:tgtEl>
                                        <p:attrNameLst>
                                          <p:attrName>r</p:attrName>
                                        </p:attrNameLst>
                                      </p:cBhvr>
                                    </p:animRot>
                                    <p:animRot by="240000">
                                      <p:cBhvr>
                                        <p:cTn id="14" dur="240" fill="hold">
                                          <p:stCondLst>
                                            <p:cond delay="480"/>
                                          </p:stCondLst>
                                        </p:cTn>
                                        <p:tgtEl>
                                          <p:spTgt spid="19"/>
                                        </p:tgtEl>
                                        <p:attrNameLst>
                                          <p:attrName>r</p:attrName>
                                        </p:attrNameLst>
                                      </p:cBhvr>
                                    </p:animRot>
                                    <p:animRot by="-240000">
                                      <p:cBhvr>
                                        <p:cTn id="15" dur="240" fill="hold">
                                          <p:stCondLst>
                                            <p:cond delay="720"/>
                                          </p:stCondLst>
                                        </p:cTn>
                                        <p:tgtEl>
                                          <p:spTgt spid="19"/>
                                        </p:tgtEl>
                                        <p:attrNameLst>
                                          <p:attrName>r</p:attrName>
                                        </p:attrNameLst>
                                      </p:cBhvr>
                                    </p:animRot>
                                    <p:animRot by="120000">
                                      <p:cBhvr>
                                        <p:cTn id="16" dur="240" fill="hold">
                                          <p:stCondLst>
                                            <p:cond delay="960"/>
                                          </p:stCondLst>
                                        </p:cTn>
                                        <p:tgtEl>
                                          <p:spTgt spid="19"/>
                                        </p:tgtEl>
                                        <p:attrNameLst>
                                          <p:attrName>r</p:attrName>
                                        </p:attrNameLst>
                                      </p:cBhvr>
                                    </p:animRot>
                                  </p:childTnLst>
                                </p:cTn>
                              </p:par>
                            </p:childTnLst>
                          </p:cTn>
                        </p:par>
                        <p:par>
                          <p:cTn id="17" fill="hold">
                            <p:stCondLst>
                              <p:cond delay="2200"/>
                            </p:stCondLst>
                            <p:childTnLst>
                              <p:par>
                                <p:cTn id="18" presetID="32" presetClass="emph" presetSubtype="0" fill="hold" grpId="1" nodeType="afterEffect">
                                  <p:stCondLst>
                                    <p:cond delay="0"/>
                                  </p:stCondLst>
                                  <p:childTnLst>
                                    <p:animRot by="120000">
                                      <p:cBhvr>
                                        <p:cTn id="19" dur="100" fill="hold">
                                          <p:stCondLst>
                                            <p:cond delay="0"/>
                                          </p:stCondLst>
                                        </p:cTn>
                                        <p:tgtEl>
                                          <p:spTgt spid="18"/>
                                        </p:tgtEl>
                                        <p:attrNameLst>
                                          <p:attrName>r</p:attrName>
                                        </p:attrNameLst>
                                      </p:cBhvr>
                                    </p:animRot>
                                    <p:animRot by="-240000">
                                      <p:cBhvr>
                                        <p:cTn id="20" dur="200" fill="hold">
                                          <p:stCondLst>
                                            <p:cond delay="200"/>
                                          </p:stCondLst>
                                        </p:cTn>
                                        <p:tgtEl>
                                          <p:spTgt spid="18"/>
                                        </p:tgtEl>
                                        <p:attrNameLst>
                                          <p:attrName>r</p:attrName>
                                        </p:attrNameLst>
                                      </p:cBhvr>
                                    </p:animRot>
                                    <p:animRot by="240000">
                                      <p:cBhvr>
                                        <p:cTn id="21" dur="200" fill="hold">
                                          <p:stCondLst>
                                            <p:cond delay="400"/>
                                          </p:stCondLst>
                                        </p:cTn>
                                        <p:tgtEl>
                                          <p:spTgt spid="18"/>
                                        </p:tgtEl>
                                        <p:attrNameLst>
                                          <p:attrName>r</p:attrName>
                                        </p:attrNameLst>
                                      </p:cBhvr>
                                    </p:animRot>
                                    <p:animRot by="-240000">
                                      <p:cBhvr>
                                        <p:cTn id="22" dur="200" fill="hold">
                                          <p:stCondLst>
                                            <p:cond delay="600"/>
                                          </p:stCondLst>
                                        </p:cTn>
                                        <p:tgtEl>
                                          <p:spTgt spid="18"/>
                                        </p:tgtEl>
                                        <p:attrNameLst>
                                          <p:attrName>r</p:attrName>
                                        </p:attrNameLst>
                                      </p:cBhvr>
                                    </p:animRot>
                                    <p:animRot by="120000">
                                      <p:cBhvr>
                                        <p:cTn id="23" dur="200" fill="hold">
                                          <p:stCondLst>
                                            <p:cond delay="800"/>
                                          </p:stCondLst>
                                        </p:cTn>
                                        <p:tgtEl>
                                          <p:spTgt spid="18"/>
                                        </p:tgtEl>
                                        <p:attrNameLst>
                                          <p:attrName>r</p:attrName>
                                        </p:attrNameLst>
                                      </p:cBhvr>
                                    </p:animRot>
                                  </p:childTnLst>
                                </p:cTn>
                              </p:par>
                              <p:par>
                                <p:cTn id="24" presetID="32" presetClass="emph" presetSubtype="0" fill="hold" grpId="1" nodeType="withEffect">
                                  <p:stCondLst>
                                    <p:cond delay="0"/>
                                  </p:stCondLst>
                                  <p:childTnLst>
                                    <p:animRot by="120000">
                                      <p:cBhvr>
                                        <p:cTn id="25" dur="100" fill="hold">
                                          <p:stCondLst>
                                            <p:cond delay="0"/>
                                          </p:stCondLst>
                                        </p:cTn>
                                        <p:tgtEl>
                                          <p:spTgt spid="19"/>
                                        </p:tgtEl>
                                        <p:attrNameLst>
                                          <p:attrName>r</p:attrName>
                                        </p:attrNameLst>
                                      </p:cBhvr>
                                    </p:animRot>
                                    <p:animRot by="-240000">
                                      <p:cBhvr>
                                        <p:cTn id="26" dur="200" fill="hold">
                                          <p:stCondLst>
                                            <p:cond delay="200"/>
                                          </p:stCondLst>
                                        </p:cTn>
                                        <p:tgtEl>
                                          <p:spTgt spid="19"/>
                                        </p:tgtEl>
                                        <p:attrNameLst>
                                          <p:attrName>r</p:attrName>
                                        </p:attrNameLst>
                                      </p:cBhvr>
                                    </p:animRot>
                                    <p:animRot by="240000">
                                      <p:cBhvr>
                                        <p:cTn id="27" dur="200" fill="hold">
                                          <p:stCondLst>
                                            <p:cond delay="400"/>
                                          </p:stCondLst>
                                        </p:cTn>
                                        <p:tgtEl>
                                          <p:spTgt spid="19"/>
                                        </p:tgtEl>
                                        <p:attrNameLst>
                                          <p:attrName>r</p:attrName>
                                        </p:attrNameLst>
                                      </p:cBhvr>
                                    </p:animRot>
                                    <p:animRot by="-240000">
                                      <p:cBhvr>
                                        <p:cTn id="28" dur="200" fill="hold">
                                          <p:stCondLst>
                                            <p:cond delay="600"/>
                                          </p:stCondLst>
                                        </p:cTn>
                                        <p:tgtEl>
                                          <p:spTgt spid="19"/>
                                        </p:tgtEl>
                                        <p:attrNameLst>
                                          <p:attrName>r</p:attrName>
                                        </p:attrNameLst>
                                      </p:cBhvr>
                                    </p:animRot>
                                    <p:animRot by="120000">
                                      <p:cBhvr>
                                        <p:cTn id="29" dur="200" fill="hold">
                                          <p:stCondLst>
                                            <p:cond delay="800"/>
                                          </p:stCondLst>
                                        </p:cTn>
                                        <p:tgtEl>
                                          <p:spTgt spid="19"/>
                                        </p:tgtEl>
                                        <p:attrNameLst>
                                          <p:attrName>r</p:attrName>
                                        </p:attrNameLst>
                                      </p:cBhvr>
                                    </p:animRot>
                                  </p:childTnLst>
                                </p:cTn>
                              </p:par>
                            </p:childTnLst>
                          </p:cTn>
                        </p:par>
                        <p:par>
                          <p:cTn id="30" fill="hold">
                            <p:stCondLst>
                              <p:cond delay="3200"/>
                            </p:stCondLst>
                            <p:childTnLst>
                              <p:par>
                                <p:cTn id="31" presetID="32" presetClass="emph" presetSubtype="0" fill="hold" grpId="2" nodeType="afterEffect">
                                  <p:stCondLst>
                                    <p:cond delay="0"/>
                                  </p:stCondLst>
                                  <p:childTnLst>
                                    <p:animRot by="120000">
                                      <p:cBhvr>
                                        <p:cTn id="32" dur="100" fill="hold">
                                          <p:stCondLst>
                                            <p:cond delay="0"/>
                                          </p:stCondLst>
                                        </p:cTn>
                                        <p:tgtEl>
                                          <p:spTgt spid="18"/>
                                        </p:tgtEl>
                                        <p:attrNameLst>
                                          <p:attrName>r</p:attrName>
                                        </p:attrNameLst>
                                      </p:cBhvr>
                                    </p:animRot>
                                    <p:animRot by="-240000">
                                      <p:cBhvr>
                                        <p:cTn id="33" dur="200" fill="hold">
                                          <p:stCondLst>
                                            <p:cond delay="200"/>
                                          </p:stCondLst>
                                        </p:cTn>
                                        <p:tgtEl>
                                          <p:spTgt spid="18"/>
                                        </p:tgtEl>
                                        <p:attrNameLst>
                                          <p:attrName>r</p:attrName>
                                        </p:attrNameLst>
                                      </p:cBhvr>
                                    </p:animRot>
                                    <p:animRot by="240000">
                                      <p:cBhvr>
                                        <p:cTn id="34" dur="200" fill="hold">
                                          <p:stCondLst>
                                            <p:cond delay="400"/>
                                          </p:stCondLst>
                                        </p:cTn>
                                        <p:tgtEl>
                                          <p:spTgt spid="18"/>
                                        </p:tgtEl>
                                        <p:attrNameLst>
                                          <p:attrName>r</p:attrName>
                                        </p:attrNameLst>
                                      </p:cBhvr>
                                    </p:animRot>
                                    <p:animRot by="-240000">
                                      <p:cBhvr>
                                        <p:cTn id="35" dur="200" fill="hold">
                                          <p:stCondLst>
                                            <p:cond delay="600"/>
                                          </p:stCondLst>
                                        </p:cTn>
                                        <p:tgtEl>
                                          <p:spTgt spid="18"/>
                                        </p:tgtEl>
                                        <p:attrNameLst>
                                          <p:attrName>r</p:attrName>
                                        </p:attrNameLst>
                                      </p:cBhvr>
                                    </p:animRot>
                                    <p:animRot by="120000">
                                      <p:cBhvr>
                                        <p:cTn id="36" dur="200" fill="hold">
                                          <p:stCondLst>
                                            <p:cond delay="800"/>
                                          </p:stCondLst>
                                        </p:cTn>
                                        <p:tgtEl>
                                          <p:spTgt spid="18"/>
                                        </p:tgtEl>
                                        <p:attrNameLst>
                                          <p:attrName>r</p:attrName>
                                        </p:attrNameLst>
                                      </p:cBhvr>
                                    </p:animRot>
                                  </p:childTnLst>
                                </p:cTn>
                              </p:par>
                              <p:par>
                                <p:cTn id="37" presetID="32" presetClass="emph" presetSubtype="0" fill="hold" grpId="2" nodeType="withEffect">
                                  <p:stCondLst>
                                    <p:cond delay="0"/>
                                  </p:stCondLst>
                                  <p:childTnLst>
                                    <p:animRot by="120000">
                                      <p:cBhvr>
                                        <p:cTn id="38" dur="100" fill="hold">
                                          <p:stCondLst>
                                            <p:cond delay="0"/>
                                          </p:stCondLst>
                                        </p:cTn>
                                        <p:tgtEl>
                                          <p:spTgt spid="19"/>
                                        </p:tgtEl>
                                        <p:attrNameLst>
                                          <p:attrName>r</p:attrName>
                                        </p:attrNameLst>
                                      </p:cBhvr>
                                    </p:animRot>
                                    <p:animRot by="-240000">
                                      <p:cBhvr>
                                        <p:cTn id="39" dur="200" fill="hold">
                                          <p:stCondLst>
                                            <p:cond delay="200"/>
                                          </p:stCondLst>
                                        </p:cTn>
                                        <p:tgtEl>
                                          <p:spTgt spid="19"/>
                                        </p:tgtEl>
                                        <p:attrNameLst>
                                          <p:attrName>r</p:attrName>
                                        </p:attrNameLst>
                                      </p:cBhvr>
                                    </p:animRot>
                                    <p:animRot by="240000">
                                      <p:cBhvr>
                                        <p:cTn id="40" dur="200" fill="hold">
                                          <p:stCondLst>
                                            <p:cond delay="400"/>
                                          </p:stCondLst>
                                        </p:cTn>
                                        <p:tgtEl>
                                          <p:spTgt spid="19"/>
                                        </p:tgtEl>
                                        <p:attrNameLst>
                                          <p:attrName>r</p:attrName>
                                        </p:attrNameLst>
                                      </p:cBhvr>
                                    </p:animRot>
                                    <p:animRot by="-240000">
                                      <p:cBhvr>
                                        <p:cTn id="41" dur="200" fill="hold">
                                          <p:stCondLst>
                                            <p:cond delay="600"/>
                                          </p:stCondLst>
                                        </p:cTn>
                                        <p:tgtEl>
                                          <p:spTgt spid="19"/>
                                        </p:tgtEl>
                                        <p:attrNameLst>
                                          <p:attrName>r</p:attrName>
                                        </p:attrNameLst>
                                      </p:cBhvr>
                                    </p:animRot>
                                    <p:animRot by="120000">
                                      <p:cBhvr>
                                        <p:cTn id="42" dur="200" fill="hold">
                                          <p:stCondLst>
                                            <p:cond delay="800"/>
                                          </p:stCondLst>
                                        </p:cTn>
                                        <p:tgtEl>
                                          <p:spTgt spid="19"/>
                                        </p:tgtEl>
                                        <p:attrNameLst>
                                          <p:attrName>r</p:attrName>
                                        </p:attrNameLst>
                                      </p:cBhvr>
                                    </p:animRot>
                                  </p:childTnLst>
                                </p:cTn>
                              </p:par>
                            </p:childTnLst>
                          </p:cTn>
                        </p:par>
                        <p:par>
                          <p:cTn id="43" fill="hold">
                            <p:stCondLst>
                              <p:cond delay="4200"/>
                            </p:stCondLst>
                            <p:childTnLst>
                              <p:par>
                                <p:cTn id="44" presetID="32" presetClass="emph" presetSubtype="0" fill="hold" grpId="3" nodeType="afterEffect">
                                  <p:stCondLst>
                                    <p:cond delay="0"/>
                                  </p:stCondLst>
                                  <p:childTnLst>
                                    <p:animRot by="120000">
                                      <p:cBhvr>
                                        <p:cTn id="45" dur="100" fill="hold">
                                          <p:stCondLst>
                                            <p:cond delay="0"/>
                                          </p:stCondLst>
                                        </p:cTn>
                                        <p:tgtEl>
                                          <p:spTgt spid="18"/>
                                        </p:tgtEl>
                                        <p:attrNameLst>
                                          <p:attrName>r</p:attrName>
                                        </p:attrNameLst>
                                      </p:cBhvr>
                                    </p:animRot>
                                    <p:animRot by="-240000">
                                      <p:cBhvr>
                                        <p:cTn id="46" dur="200" fill="hold">
                                          <p:stCondLst>
                                            <p:cond delay="200"/>
                                          </p:stCondLst>
                                        </p:cTn>
                                        <p:tgtEl>
                                          <p:spTgt spid="18"/>
                                        </p:tgtEl>
                                        <p:attrNameLst>
                                          <p:attrName>r</p:attrName>
                                        </p:attrNameLst>
                                      </p:cBhvr>
                                    </p:animRot>
                                    <p:animRot by="240000">
                                      <p:cBhvr>
                                        <p:cTn id="47" dur="200" fill="hold">
                                          <p:stCondLst>
                                            <p:cond delay="400"/>
                                          </p:stCondLst>
                                        </p:cTn>
                                        <p:tgtEl>
                                          <p:spTgt spid="18"/>
                                        </p:tgtEl>
                                        <p:attrNameLst>
                                          <p:attrName>r</p:attrName>
                                        </p:attrNameLst>
                                      </p:cBhvr>
                                    </p:animRot>
                                    <p:animRot by="-240000">
                                      <p:cBhvr>
                                        <p:cTn id="48" dur="200" fill="hold">
                                          <p:stCondLst>
                                            <p:cond delay="600"/>
                                          </p:stCondLst>
                                        </p:cTn>
                                        <p:tgtEl>
                                          <p:spTgt spid="18"/>
                                        </p:tgtEl>
                                        <p:attrNameLst>
                                          <p:attrName>r</p:attrName>
                                        </p:attrNameLst>
                                      </p:cBhvr>
                                    </p:animRot>
                                    <p:animRot by="120000">
                                      <p:cBhvr>
                                        <p:cTn id="49" dur="200" fill="hold">
                                          <p:stCondLst>
                                            <p:cond delay="800"/>
                                          </p:stCondLst>
                                        </p:cTn>
                                        <p:tgtEl>
                                          <p:spTgt spid="18"/>
                                        </p:tgtEl>
                                        <p:attrNameLst>
                                          <p:attrName>r</p:attrName>
                                        </p:attrNameLst>
                                      </p:cBhvr>
                                    </p:animRot>
                                  </p:childTnLst>
                                </p:cTn>
                              </p:par>
                              <p:par>
                                <p:cTn id="50" presetID="32" presetClass="emph" presetSubtype="0" fill="hold" grpId="3" nodeType="withEffect">
                                  <p:stCondLst>
                                    <p:cond delay="0"/>
                                  </p:stCondLst>
                                  <p:childTnLst>
                                    <p:animRot by="120000">
                                      <p:cBhvr>
                                        <p:cTn id="51" dur="100" fill="hold">
                                          <p:stCondLst>
                                            <p:cond delay="0"/>
                                          </p:stCondLst>
                                        </p:cTn>
                                        <p:tgtEl>
                                          <p:spTgt spid="19"/>
                                        </p:tgtEl>
                                        <p:attrNameLst>
                                          <p:attrName>r</p:attrName>
                                        </p:attrNameLst>
                                      </p:cBhvr>
                                    </p:animRot>
                                    <p:animRot by="-240000">
                                      <p:cBhvr>
                                        <p:cTn id="52" dur="200" fill="hold">
                                          <p:stCondLst>
                                            <p:cond delay="200"/>
                                          </p:stCondLst>
                                        </p:cTn>
                                        <p:tgtEl>
                                          <p:spTgt spid="19"/>
                                        </p:tgtEl>
                                        <p:attrNameLst>
                                          <p:attrName>r</p:attrName>
                                        </p:attrNameLst>
                                      </p:cBhvr>
                                    </p:animRot>
                                    <p:animRot by="240000">
                                      <p:cBhvr>
                                        <p:cTn id="53" dur="200" fill="hold">
                                          <p:stCondLst>
                                            <p:cond delay="400"/>
                                          </p:stCondLst>
                                        </p:cTn>
                                        <p:tgtEl>
                                          <p:spTgt spid="19"/>
                                        </p:tgtEl>
                                        <p:attrNameLst>
                                          <p:attrName>r</p:attrName>
                                        </p:attrNameLst>
                                      </p:cBhvr>
                                    </p:animRot>
                                    <p:animRot by="-240000">
                                      <p:cBhvr>
                                        <p:cTn id="54" dur="200" fill="hold">
                                          <p:stCondLst>
                                            <p:cond delay="600"/>
                                          </p:stCondLst>
                                        </p:cTn>
                                        <p:tgtEl>
                                          <p:spTgt spid="19"/>
                                        </p:tgtEl>
                                        <p:attrNameLst>
                                          <p:attrName>r</p:attrName>
                                        </p:attrNameLst>
                                      </p:cBhvr>
                                    </p:animRot>
                                    <p:animRot by="120000">
                                      <p:cBhvr>
                                        <p:cTn id="55" dur="200" fill="hold">
                                          <p:stCondLst>
                                            <p:cond delay="800"/>
                                          </p:stCondLst>
                                        </p:cTn>
                                        <p:tgtEl>
                                          <p:spTgt spid="19"/>
                                        </p:tgtEl>
                                        <p:attrNameLst>
                                          <p:attrName>r</p:attrName>
                                        </p:attrNameLst>
                                      </p:cBhvr>
                                    </p:animRot>
                                  </p:childTnLst>
                                </p:cTn>
                              </p:par>
                              <p:par>
                                <p:cTn id="56" presetID="6" presetClass="emph" presetSubtype="0" fill="hold" nodeType="withEffect">
                                  <p:stCondLst>
                                    <p:cond delay="0"/>
                                  </p:stCondLst>
                                  <p:childTnLst>
                                    <p:animScale>
                                      <p:cBhvr>
                                        <p:cTn id="57" dur="21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19" grpId="3" animBg="1"/>
      <p:bldP spid="18" grpId="0" animBg="1"/>
      <p:bldP spid="18" grpId="1" animBg="1"/>
      <p:bldP spid="18" grpId="2" animBg="1"/>
      <p:bldP spid="18"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5856" y="1844822"/>
            <a:ext cx="4863280" cy="3905672"/>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661" y="2396304"/>
            <a:ext cx="4949224" cy="3905672"/>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5936" y="3570064"/>
            <a:ext cx="1558153" cy="1558153"/>
          </a:xfrm>
          <a:prstGeom prst="rect">
            <a:avLst/>
          </a:prstGeom>
        </p:spPr>
      </p:pic>
      <p:sp>
        <p:nvSpPr>
          <p:cNvPr id="10" name="Left Arrow 9"/>
          <p:cNvSpPr/>
          <p:nvPr/>
        </p:nvSpPr>
        <p:spPr>
          <a:xfrm rot="2240667">
            <a:off x="119487" y="2285170"/>
            <a:ext cx="1767977" cy="935477"/>
          </a:xfrm>
          <a:prstGeom prst="leftArrow">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Arrow 10"/>
          <p:cNvSpPr/>
          <p:nvPr/>
        </p:nvSpPr>
        <p:spPr>
          <a:xfrm rot="12809235">
            <a:off x="6631940" y="3743556"/>
            <a:ext cx="1837579" cy="972305"/>
          </a:xfrm>
          <a:prstGeom prst="leftArrow">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E3CA750-7C84-4D7A-8A1E-962B0DF4225B}"/>
              </a:ext>
            </a:extLst>
          </p:cNvPr>
          <p:cNvPicPr>
            <a:picLocks noChangeAspect="1"/>
          </p:cNvPicPr>
          <p:nvPr/>
        </p:nvPicPr>
        <p:blipFill>
          <a:blip r:embed="rId6"/>
          <a:stretch>
            <a:fillRect/>
          </a:stretch>
        </p:blipFill>
        <p:spPr>
          <a:xfrm>
            <a:off x="-180528" y="274638"/>
            <a:ext cx="8510754" cy="1316850"/>
          </a:xfrm>
          <a:prstGeom prst="rect">
            <a:avLst/>
          </a:prstGeom>
        </p:spPr>
      </p:pic>
    </p:spTree>
    <p:extLst>
      <p:ext uri="{BB962C8B-B14F-4D97-AF65-F5344CB8AC3E}">
        <p14:creationId xmlns:p14="http://schemas.microsoft.com/office/powerpoint/2010/main" val="79201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1000"/>
                                  </p:stCondLst>
                                  <p:childTnLst>
                                    <p:animMotion origin="layout" path="M 3.05556E-6 3.33333E-6 L -0.06841 -0.06412 " pathEditMode="relative" rAng="0" ptsTypes="AA">
                                      <p:cBhvr>
                                        <p:cTn id="6" dur="300" fill="hold"/>
                                        <p:tgtEl>
                                          <p:spTgt spid="12"/>
                                        </p:tgtEl>
                                        <p:attrNameLst>
                                          <p:attrName>ppt_x</p:attrName>
                                          <p:attrName>ppt_y</p:attrName>
                                        </p:attrNameLst>
                                      </p:cBhvr>
                                      <p:rCtr x="-3420" y="-3218"/>
                                    </p:animMotion>
                                  </p:childTnLst>
                                </p:cTn>
                              </p:par>
                              <p:par>
                                <p:cTn id="7" presetID="42" presetClass="path" presetSubtype="0" accel="50000" decel="50000" fill="hold" nodeType="withEffect">
                                  <p:stCondLst>
                                    <p:cond delay="1000"/>
                                  </p:stCondLst>
                                  <p:childTnLst>
                                    <p:animMotion origin="layout" path="M 1.38889E-6 -3.7037E-6 L 0.08264 0.06181 " pathEditMode="relative" rAng="0" ptsTypes="AA">
                                      <p:cBhvr>
                                        <p:cTn id="8" dur="300" fill="hold"/>
                                        <p:tgtEl>
                                          <p:spTgt spid="13"/>
                                        </p:tgtEl>
                                        <p:attrNameLst>
                                          <p:attrName>ppt_x</p:attrName>
                                          <p:attrName>ppt_y</p:attrName>
                                        </p:attrNameLst>
                                      </p:cBhvr>
                                      <p:rCtr x="4132" y="3079"/>
                                    </p:animMotion>
                                  </p:childTnLst>
                                </p:cTn>
                              </p:par>
                            </p:childTnLst>
                          </p:cTn>
                        </p:par>
                        <p:par>
                          <p:cTn id="9" fill="hold">
                            <p:stCondLst>
                              <p:cond delay="1300"/>
                            </p:stCondLst>
                            <p:childTnLst>
                              <p:par>
                                <p:cTn id="10" presetID="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1300"/>
                            </p:stCondLst>
                            <p:childTnLst>
                              <p:par>
                                <p:cTn id="13" presetID="26" presetClass="emph" presetSubtype="0" fill="hold" nodeType="afterEffect">
                                  <p:stCondLst>
                                    <p:cond delay="0"/>
                                  </p:stCondLst>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800"/>
                            </p:stCondLst>
                            <p:childTnLst>
                              <p:par>
                                <p:cTn id="17" presetID="26" presetClass="emph" presetSubtype="0" fill="hold" nodeType="afterEffect">
                                  <p:stCondLst>
                                    <p:cond delay="0"/>
                                  </p:stCondLst>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childTnLst>
                          </p:cTn>
                        </p:par>
                        <p:par>
                          <p:cTn id="20" fill="hold">
                            <p:stCondLst>
                              <p:cond delay="2300"/>
                            </p:stCondLst>
                            <p:childTnLst>
                              <p:par>
                                <p:cTn id="21" presetID="26" presetClass="emph" presetSubtype="0" fill="hold" nodeType="afterEffect">
                                  <p:stCondLst>
                                    <p:cond delay="0"/>
                                  </p:stCondLst>
                                  <p:childTnLst>
                                    <p:animEffect transition="out" filter="fade">
                                      <p:cBhvr>
                                        <p:cTn id="22" dur="500" tmFilter="0, 0; .2, .5; .8, .5; 1, 0"/>
                                        <p:tgtEl>
                                          <p:spTgt spid="3"/>
                                        </p:tgtEl>
                                      </p:cBhvr>
                                    </p:animEffect>
                                    <p:animScale>
                                      <p:cBhvr>
                                        <p:cTn id="23" dur="250" autoRev="1" fill="hold"/>
                                        <p:tgtEl>
                                          <p:spTgt spid="3"/>
                                        </p:tgtEl>
                                      </p:cBhvr>
                                      <p:by x="105000" y="105000"/>
                                    </p:animScale>
                                  </p:childTnLst>
                                </p:cTn>
                              </p:par>
                            </p:childTnLst>
                          </p:cTn>
                        </p:par>
                        <p:par>
                          <p:cTn id="24" fill="hold">
                            <p:stCondLst>
                              <p:cond delay="2800"/>
                            </p:stCondLst>
                            <p:childTnLst>
                              <p:par>
                                <p:cTn id="25" presetID="26" presetClass="emph" presetSubtype="0" fill="hold" nodeType="afterEffect">
                                  <p:stCondLst>
                                    <p:cond delay="0"/>
                                  </p:stCondLst>
                                  <p:childTnLst>
                                    <p:animEffect transition="out" filter="fade">
                                      <p:cBhvr>
                                        <p:cTn id="26" dur="500" tmFilter="0, 0; .2, .5; .8, .5; 1, 0"/>
                                        <p:tgtEl>
                                          <p:spTgt spid="3"/>
                                        </p:tgtEl>
                                      </p:cBhvr>
                                    </p:animEffect>
                                    <p:animScale>
                                      <p:cBhvr>
                                        <p:cTn id="27" dur="250" autoRev="1" fill="hold"/>
                                        <p:tgtEl>
                                          <p:spTgt spid="3"/>
                                        </p:tgtEl>
                                      </p:cBhvr>
                                      <p:by x="105000" y="105000"/>
                                    </p:animScale>
                                  </p:childTnLst>
                                </p:cTn>
                              </p:par>
                            </p:childTnLst>
                          </p:cTn>
                        </p:par>
                        <p:par>
                          <p:cTn id="28" fill="hold">
                            <p:stCondLst>
                              <p:cond delay="3300"/>
                            </p:stCondLst>
                            <p:childTnLst>
                              <p:par>
                                <p:cTn id="29" presetID="26" presetClass="emph" presetSubtype="0" fill="hold" nodeType="afterEffect">
                                  <p:stCondLst>
                                    <p:cond delay="0"/>
                                  </p:stCondLst>
                                  <p:childTnLst>
                                    <p:animEffect transition="out" filter="fade">
                                      <p:cBhvr>
                                        <p:cTn id="30" dur="500" tmFilter="0, 0; .2, .5; .8, .5; 1, 0"/>
                                        <p:tgtEl>
                                          <p:spTgt spid="3"/>
                                        </p:tgtEl>
                                      </p:cBhvr>
                                    </p:animEffect>
                                    <p:animScale>
                                      <p:cBhvr>
                                        <p:cTn id="31" dur="250" autoRev="1" fill="hold"/>
                                        <p:tgtEl>
                                          <p:spTgt spid="3"/>
                                        </p:tgtEl>
                                      </p:cBhvr>
                                      <p:by x="105000" y="105000"/>
                                    </p:animScale>
                                  </p:childTnLst>
                                </p:cTn>
                              </p:par>
                            </p:childTnLst>
                          </p:cTn>
                        </p:par>
                        <p:par>
                          <p:cTn id="32" fill="hold">
                            <p:stCondLst>
                              <p:cond delay="3800"/>
                            </p:stCondLst>
                            <p:childTnLst>
                              <p:par>
                                <p:cTn id="33" presetID="26" presetClass="emph" presetSubtype="0" fill="hold" nodeType="after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par>
                          <p:cTn id="36" fill="hold">
                            <p:stCondLst>
                              <p:cond delay="4300"/>
                            </p:stCondLst>
                            <p:childTnLst>
                              <p:par>
                                <p:cTn id="37" presetID="26" presetClass="emph" presetSubtype="0" fill="hold" nodeType="afterEffect">
                                  <p:stCondLst>
                                    <p:cond delay="0"/>
                                  </p:stCondLst>
                                  <p:childTnLst>
                                    <p:animEffect transition="out" filter="fade">
                                      <p:cBhvr>
                                        <p:cTn id="38" dur="500" tmFilter="0, 0; .2, .5; .8, .5; 1, 0"/>
                                        <p:tgtEl>
                                          <p:spTgt spid="3"/>
                                        </p:tgtEl>
                                      </p:cBhvr>
                                    </p:animEffect>
                                    <p:animScale>
                                      <p:cBhvr>
                                        <p:cTn id="39" dur="250" autoRev="1" fill="hold"/>
                                        <p:tgtEl>
                                          <p:spTgt spid="3"/>
                                        </p:tgtEl>
                                      </p:cBhvr>
                                      <p:by x="105000" y="105000"/>
                                    </p:animScale>
                                  </p:childTnLst>
                                </p:cTn>
                              </p:par>
                            </p:childTnLst>
                          </p:cTn>
                        </p:par>
                        <p:par>
                          <p:cTn id="40" fill="hold">
                            <p:stCondLst>
                              <p:cond delay="4800"/>
                            </p:stCondLst>
                            <p:childTnLst>
                              <p:par>
                                <p:cTn id="41" presetID="26" presetClass="emph" presetSubtype="0" fill="hold" nodeType="afterEffect">
                                  <p:stCondLst>
                                    <p:cond delay="0"/>
                                  </p:stCondLst>
                                  <p:childTnLst>
                                    <p:animEffect transition="out" filter="fade">
                                      <p:cBhvr>
                                        <p:cTn id="42" dur="500" tmFilter="0, 0; .2, .5; .8, .5; 1, 0"/>
                                        <p:tgtEl>
                                          <p:spTgt spid="3"/>
                                        </p:tgtEl>
                                      </p:cBhvr>
                                    </p:animEffect>
                                    <p:animScale>
                                      <p:cBhvr>
                                        <p:cTn id="43"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52" y="1412776"/>
            <a:ext cx="8064896" cy="5343968"/>
          </a:xfrm>
          <a:prstGeom prst="rect">
            <a:avLst/>
          </a:prstGeom>
        </p:spPr>
      </p:pic>
      <p:sp>
        <p:nvSpPr>
          <p:cNvPr id="5" name="TextBox 4"/>
          <p:cNvSpPr txBox="1"/>
          <p:nvPr/>
        </p:nvSpPr>
        <p:spPr>
          <a:xfrm>
            <a:off x="6516216" y="1772816"/>
            <a:ext cx="2520280" cy="707886"/>
          </a:xfrm>
          <a:prstGeom prst="rect">
            <a:avLst/>
          </a:prstGeom>
          <a:noFill/>
          <a:effectLst/>
        </p:spPr>
        <p:txBody>
          <a:bodyPr wrap="square" rtlCol="0">
            <a:spAutoFit/>
          </a:bodyPr>
          <a:lstStyle/>
          <a:p>
            <a:r>
              <a:rPr lang="en-GB" sz="4000" b="1" dirty="0">
                <a:solidFill>
                  <a:srgbClr val="2BB8C9"/>
                </a:solidFill>
                <a:effectLst/>
              </a:rPr>
              <a:t>Epicentre</a:t>
            </a:r>
          </a:p>
        </p:txBody>
      </p:sp>
      <p:sp>
        <p:nvSpPr>
          <p:cNvPr id="6" name="TextBox 5"/>
          <p:cNvSpPr txBox="1"/>
          <p:nvPr/>
        </p:nvSpPr>
        <p:spPr>
          <a:xfrm>
            <a:off x="5385961" y="4984521"/>
            <a:ext cx="2520280" cy="707886"/>
          </a:xfrm>
          <a:prstGeom prst="rect">
            <a:avLst/>
          </a:prstGeom>
          <a:noFill/>
          <a:effectLst/>
        </p:spPr>
        <p:txBody>
          <a:bodyPr wrap="square" rtlCol="0">
            <a:spAutoFit/>
          </a:bodyPr>
          <a:lstStyle/>
          <a:p>
            <a:r>
              <a:rPr lang="en-GB" sz="4000" b="1" dirty="0">
                <a:solidFill>
                  <a:srgbClr val="2BB8C9"/>
                </a:solidFill>
              </a:rPr>
              <a:t>Focus</a:t>
            </a:r>
          </a:p>
        </p:txBody>
      </p:sp>
      <p:cxnSp>
        <p:nvCxnSpPr>
          <p:cNvPr id="7" name="Straight Arrow Connector 6"/>
          <p:cNvCxnSpPr/>
          <p:nvPr/>
        </p:nvCxnSpPr>
        <p:spPr>
          <a:xfrm flipH="1">
            <a:off x="6156176" y="2372851"/>
            <a:ext cx="1137998" cy="1056149"/>
          </a:xfrm>
          <a:prstGeom prst="straightConnector1">
            <a:avLst/>
          </a:prstGeom>
          <a:ln w="63500">
            <a:solidFill>
              <a:srgbClr val="2BB8C9"/>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214053" y="4084760"/>
            <a:ext cx="1" cy="1061331"/>
          </a:xfrm>
          <a:prstGeom prst="straightConnector1">
            <a:avLst/>
          </a:prstGeom>
          <a:ln w="63500">
            <a:solidFill>
              <a:srgbClr val="2BB8C9"/>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17F98AA-BDC9-43B7-9AFA-2F930050F8E9}"/>
              </a:ext>
            </a:extLst>
          </p:cNvPr>
          <p:cNvPicPr>
            <a:picLocks noChangeAspect="1"/>
          </p:cNvPicPr>
          <p:nvPr/>
        </p:nvPicPr>
        <p:blipFill>
          <a:blip r:embed="rId4"/>
          <a:stretch>
            <a:fillRect/>
          </a:stretch>
        </p:blipFill>
        <p:spPr>
          <a:xfrm>
            <a:off x="-252536" y="281715"/>
            <a:ext cx="8510754" cy="1316850"/>
          </a:xfrm>
          <a:prstGeom prst="rect">
            <a:avLst/>
          </a:prstGeom>
        </p:spPr>
      </p:pic>
    </p:spTree>
    <p:extLst>
      <p:ext uri="{BB962C8B-B14F-4D97-AF65-F5344CB8AC3E}">
        <p14:creationId xmlns:p14="http://schemas.microsoft.com/office/powerpoint/2010/main" val="132215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a:extLst>
              <a:ext uri="{FF2B5EF4-FFF2-40B4-BE49-F238E27FC236}">
                <a16:creationId xmlns:a16="http://schemas.microsoft.com/office/drawing/2014/main" id="{5B21D6E8-E9CC-4FD6-9747-6352D0FA6CC3}"/>
              </a:ext>
            </a:extLst>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1155348" y="12348"/>
            <a:ext cx="6833304" cy="6833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B393C70-01D6-4EDA-BA7E-C9277A03D699}"/>
              </a:ext>
            </a:extLst>
          </p:cNvPr>
          <p:cNvSpPr>
            <a:spLocks noGrp="1" noChangeArrowheads="1"/>
          </p:cNvSpPr>
          <p:nvPr>
            <p:ph type="title"/>
          </p:nvPr>
        </p:nvSpPr>
        <p:spPr>
          <a:xfrm>
            <a:off x="539552" y="332656"/>
            <a:ext cx="7772400" cy="1143000"/>
          </a:xfrm>
        </p:spPr>
        <p:txBody>
          <a:bodyPr>
            <a:normAutofit fontScale="90000"/>
          </a:bodyPr>
          <a:lstStyle/>
          <a:p>
            <a:pPr algn="l"/>
            <a:r>
              <a:rPr lang="en-US" altLang="en-US" sz="4000" dirty="0">
                <a:latin typeface="Gulim" panose="020B0600000101010101" pitchFamily="34" charset="-127"/>
                <a:ea typeface="Gulim" panose="020B0600000101010101" pitchFamily="34" charset="-127"/>
              </a:rPr>
              <a:t>Displacement produced during the 1906 San Francisco earthquake</a:t>
            </a:r>
          </a:p>
        </p:txBody>
      </p:sp>
      <p:pic>
        <p:nvPicPr>
          <p:cNvPr id="16387" name="Picture 3">
            <a:extLst>
              <a:ext uri="{FF2B5EF4-FFF2-40B4-BE49-F238E27FC236}">
                <a16:creationId xmlns:a16="http://schemas.microsoft.com/office/drawing/2014/main" id="{7CFE1D1A-B2F6-4232-B8EA-5CB68AF3026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1600" y="2133600"/>
            <a:ext cx="6858000"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3679" y="1904111"/>
            <a:ext cx="4469192" cy="450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90456" y="1609117"/>
            <a:ext cx="2664296" cy="646331"/>
          </a:xfrm>
          <a:prstGeom prst="rect">
            <a:avLst/>
          </a:prstGeom>
          <a:noFill/>
        </p:spPr>
        <p:txBody>
          <a:bodyPr wrap="square" rtlCol="0">
            <a:spAutoFit/>
          </a:bodyPr>
          <a:lstStyle/>
          <a:p>
            <a:r>
              <a:rPr lang="en-GB" sz="3600" b="1" dirty="0">
                <a:solidFill>
                  <a:srgbClr val="2BB8C9"/>
                </a:solidFill>
              </a:rPr>
              <a:t>Earthquake</a:t>
            </a:r>
          </a:p>
        </p:txBody>
      </p:sp>
      <p:sp>
        <p:nvSpPr>
          <p:cNvPr id="7" name="5-Point Star 6"/>
          <p:cNvSpPr/>
          <p:nvPr/>
        </p:nvSpPr>
        <p:spPr>
          <a:xfrm>
            <a:off x="4234389" y="1792472"/>
            <a:ext cx="432048" cy="437856"/>
          </a:xfrm>
          <a:prstGeom prst="star5">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4788024" y="1951422"/>
            <a:ext cx="1512168" cy="0"/>
          </a:xfrm>
          <a:prstGeom prst="straightConnector1">
            <a:avLst/>
          </a:prstGeom>
          <a:ln w="57150">
            <a:solidFill>
              <a:srgbClr val="2BB8C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32240" y="5051105"/>
            <a:ext cx="1980728" cy="1446550"/>
          </a:xfrm>
          <a:prstGeom prst="rect">
            <a:avLst/>
          </a:prstGeom>
          <a:noFill/>
        </p:spPr>
        <p:txBody>
          <a:bodyPr wrap="square" rtlCol="0">
            <a:spAutoFit/>
          </a:bodyPr>
          <a:lstStyle/>
          <a:p>
            <a:r>
              <a:rPr lang="en-GB" sz="4400" b="1" dirty="0"/>
              <a:t>Surface Waves</a:t>
            </a:r>
          </a:p>
        </p:txBody>
      </p:sp>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420806" y="4056873"/>
            <a:ext cx="2783043" cy="2260122"/>
          </a:xfrm>
          <a:prstGeom prst="rect">
            <a:avLst/>
          </a:prstGeom>
          <a:ln w="38100">
            <a:solidFill>
              <a:schemeClr val="bg1"/>
            </a:solidFill>
          </a:ln>
          <a:effectLst>
            <a:outerShdw blurRad="50800" dist="38100" dir="2700000" algn="tl" rotWithShape="0">
              <a:prstClr val="black">
                <a:alpha val="40000"/>
              </a:prstClr>
            </a:outerShdw>
          </a:effectLst>
        </p:spPr>
      </p:pic>
      <p:pic>
        <p:nvPicPr>
          <p:cNvPr id="14" name="Picture 2" descr="https://upload.wikimedia.org/wikipedia/commons/c/c2/VOA_Herman_-_April_13_2011_Fukushima_Nuclear_Power_Plant-0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11734" y="1628257"/>
            <a:ext cx="3201185" cy="2164417"/>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B3736E9-09B0-494E-903B-CA792E04D0E3}"/>
              </a:ext>
            </a:extLst>
          </p:cNvPr>
          <p:cNvPicPr>
            <a:picLocks noChangeAspect="1"/>
          </p:cNvPicPr>
          <p:nvPr/>
        </p:nvPicPr>
        <p:blipFill>
          <a:blip r:embed="rId6"/>
          <a:stretch>
            <a:fillRect/>
          </a:stretch>
        </p:blipFill>
        <p:spPr>
          <a:xfrm>
            <a:off x="-339494" y="62769"/>
            <a:ext cx="7504826" cy="1780186"/>
          </a:xfrm>
          <a:prstGeom prst="rect">
            <a:avLst/>
          </a:prstGeom>
        </p:spPr>
      </p:pic>
    </p:spTree>
    <p:extLst>
      <p:ext uri="{BB962C8B-B14F-4D97-AF65-F5344CB8AC3E}">
        <p14:creationId xmlns:p14="http://schemas.microsoft.com/office/powerpoint/2010/main" val="199768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44704F5-F29C-422E-ABF7-508056257C93}"/>
              </a:ext>
            </a:extLst>
          </p:cNvPr>
          <p:cNvGrpSpPr/>
          <p:nvPr/>
        </p:nvGrpSpPr>
        <p:grpSpPr>
          <a:xfrm>
            <a:off x="304444" y="1772816"/>
            <a:ext cx="6342843" cy="4916159"/>
            <a:chOff x="2195736" y="1634531"/>
            <a:chExt cx="6342843" cy="4916159"/>
          </a:xfrm>
        </p:grpSpPr>
        <p:sp>
          <p:nvSpPr>
            <p:cNvPr id="7" name="5-Point Star 6"/>
            <p:cNvSpPr/>
            <p:nvPr/>
          </p:nvSpPr>
          <p:spPr>
            <a:xfrm>
              <a:off x="4309091" y="1798772"/>
              <a:ext cx="432048" cy="437856"/>
            </a:xfrm>
            <a:prstGeom prst="star5">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61034D85-B2BB-417E-96C5-822F7AF7D7E4}"/>
                </a:ext>
              </a:extLst>
            </p:cNvPr>
            <p:cNvGrpSpPr/>
            <p:nvPr/>
          </p:nvGrpSpPr>
          <p:grpSpPr>
            <a:xfrm>
              <a:off x="2195736" y="1634531"/>
              <a:ext cx="6342843" cy="4916159"/>
              <a:chOff x="2195736" y="1634531"/>
              <a:chExt cx="6342843" cy="4916159"/>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736" y="2048717"/>
                <a:ext cx="4658758" cy="450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874283" y="1634531"/>
                <a:ext cx="2664296" cy="646331"/>
              </a:xfrm>
              <a:prstGeom prst="rect">
                <a:avLst/>
              </a:prstGeom>
              <a:noFill/>
            </p:spPr>
            <p:txBody>
              <a:bodyPr wrap="square" rtlCol="0">
                <a:spAutoFit/>
              </a:bodyPr>
              <a:lstStyle/>
              <a:p>
                <a:r>
                  <a:rPr lang="en-GB" sz="3600" b="1" dirty="0">
                    <a:solidFill>
                      <a:srgbClr val="2BB8C9"/>
                    </a:solidFill>
                  </a:rPr>
                  <a:t>Earthquake</a:t>
                </a:r>
              </a:p>
            </p:txBody>
          </p:sp>
          <p:cxnSp>
            <p:nvCxnSpPr>
              <p:cNvPr id="8" name="Straight Arrow Connector 7"/>
              <p:cNvCxnSpPr/>
              <p:nvPr/>
            </p:nvCxnSpPr>
            <p:spPr>
              <a:xfrm flipH="1">
                <a:off x="4894072" y="1957697"/>
                <a:ext cx="980211" cy="26146"/>
              </a:xfrm>
              <a:prstGeom prst="straightConnector1">
                <a:avLst/>
              </a:prstGeom>
              <a:ln w="57150">
                <a:solidFill>
                  <a:srgbClr val="2BB8C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62911" y="5733255"/>
                <a:ext cx="2173555" cy="769441"/>
              </a:xfrm>
              <a:prstGeom prst="rect">
                <a:avLst/>
              </a:prstGeom>
              <a:noFill/>
            </p:spPr>
            <p:txBody>
              <a:bodyPr wrap="square" rtlCol="0">
                <a:spAutoFit/>
              </a:bodyPr>
              <a:lstStyle/>
              <a:p>
                <a:r>
                  <a:rPr lang="en-GB" sz="4400" b="1" dirty="0">
                    <a:solidFill>
                      <a:srgbClr val="D35241"/>
                    </a:solidFill>
                  </a:rPr>
                  <a:t>P Waves</a:t>
                </a:r>
              </a:p>
            </p:txBody>
          </p:sp>
        </p:grpSp>
      </p:grpSp>
      <p:grpSp>
        <p:nvGrpSpPr>
          <p:cNvPr id="2" name="Group 1"/>
          <p:cNvGrpSpPr/>
          <p:nvPr/>
        </p:nvGrpSpPr>
        <p:grpSpPr>
          <a:xfrm>
            <a:off x="6854494" y="-109565"/>
            <a:ext cx="2597749" cy="1444239"/>
            <a:chOff x="251520" y="2200785"/>
            <a:chExt cx="2597749" cy="1444239"/>
          </a:xfrm>
        </p:grpSpPr>
        <p:pic>
          <p:nvPicPr>
            <p:cNvPr id="1026" name="Picture 2">
              <a:hlinkClick r:id="rId4"/>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51520" y="2200785"/>
              <a:ext cx="2597749" cy="1444239"/>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youtube logo png">
              <a:hlinkClick r:id="rId4"/>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205125" y="2691831"/>
              <a:ext cx="690538" cy="46214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itle 1">
            <a:extLst>
              <a:ext uri="{FF2B5EF4-FFF2-40B4-BE49-F238E27FC236}">
                <a16:creationId xmlns:a16="http://schemas.microsoft.com/office/drawing/2014/main" id="{39DC956E-6AF9-4313-B58B-1A7C3EBAD5C2}"/>
              </a:ext>
            </a:extLst>
          </p:cNvPr>
          <p:cNvSpPr>
            <a:spLocks noGrp="1"/>
          </p:cNvSpPr>
          <p:nvPr>
            <p:ph type="title"/>
          </p:nvPr>
        </p:nvSpPr>
        <p:spPr>
          <a:xfrm>
            <a:off x="457200" y="274638"/>
            <a:ext cx="8229600" cy="1143000"/>
          </a:xfrm>
        </p:spPr>
        <p:txBody>
          <a:bodyPr/>
          <a:lstStyle/>
          <a:p>
            <a:pPr algn="l"/>
            <a:r>
              <a:rPr lang="en-AU" dirty="0">
                <a:solidFill>
                  <a:schemeClr val="bg1"/>
                </a:solidFill>
                <a:latin typeface="Gulim" panose="020B0600000101010101" pitchFamily="34" charset="-127"/>
                <a:ea typeface="Gulim" panose="020B0600000101010101" pitchFamily="34" charset="-127"/>
              </a:rPr>
              <a:t>Primary (P) WAVES</a:t>
            </a:r>
          </a:p>
        </p:txBody>
      </p:sp>
      <p:sp>
        <p:nvSpPr>
          <p:cNvPr id="11" name="TextBox 10">
            <a:extLst>
              <a:ext uri="{FF2B5EF4-FFF2-40B4-BE49-F238E27FC236}">
                <a16:creationId xmlns:a16="http://schemas.microsoft.com/office/drawing/2014/main" id="{DB7E0908-CC97-48CF-AEE5-781CBFDA0EEC}"/>
              </a:ext>
            </a:extLst>
          </p:cNvPr>
          <p:cNvSpPr txBox="1"/>
          <p:nvPr/>
        </p:nvSpPr>
        <p:spPr>
          <a:xfrm>
            <a:off x="5076056" y="2644159"/>
            <a:ext cx="3888432"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t>P waves travel through the whole Earth including the </a:t>
            </a:r>
            <a:r>
              <a:rPr lang="en-GB" sz="2400" b="1" dirty="0"/>
              <a:t>core</a:t>
            </a:r>
          </a:p>
          <a:p>
            <a:pPr marL="285750" indent="-285750">
              <a:buFont typeface="Arial" panose="020B0604020202020204" pitchFamily="34" charset="0"/>
              <a:buChar char="•"/>
            </a:pPr>
            <a:endParaRPr lang="en-GB" sz="2400" b="1" dirty="0"/>
          </a:p>
          <a:p>
            <a:pPr marL="285750" indent="-285750">
              <a:buFont typeface="Arial" panose="020B0604020202020204" pitchFamily="34" charset="0"/>
              <a:buChar char="•"/>
            </a:pPr>
            <a:r>
              <a:rPr lang="en-GB" sz="2400" dirty="0"/>
              <a:t>They </a:t>
            </a:r>
            <a:r>
              <a:rPr lang="en-US" sz="2400" dirty="0"/>
              <a:t>travel through the Earth by pushing and pulling rocks in the direction they are travelling</a:t>
            </a:r>
          </a:p>
        </p:txBody>
      </p:sp>
    </p:spTree>
    <p:extLst>
      <p:ext uri="{BB962C8B-B14F-4D97-AF65-F5344CB8AC3E}">
        <p14:creationId xmlns:p14="http://schemas.microsoft.com/office/powerpoint/2010/main" val="3743675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488E46-79B1-44B8-8DDD-5DCB01C71E7D}"/>
              </a:ext>
            </a:extLst>
          </p:cNvPr>
          <p:cNvGrpSpPr/>
          <p:nvPr/>
        </p:nvGrpSpPr>
        <p:grpSpPr>
          <a:xfrm>
            <a:off x="251520" y="1700808"/>
            <a:ext cx="7192353" cy="4868701"/>
            <a:chOff x="2195736" y="1706004"/>
            <a:chExt cx="7192353" cy="4868701"/>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736" y="2050985"/>
              <a:ext cx="4658757" cy="452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23793" y="1706004"/>
              <a:ext cx="2664296" cy="646331"/>
            </a:xfrm>
            <a:prstGeom prst="rect">
              <a:avLst/>
            </a:prstGeom>
            <a:noFill/>
          </p:spPr>
          <p:txBody>
            <a:bodyPr wrap="square" rtlCol="0">
              <a:spAutoFit/>
            </a:bodyPr>
            <a:lstStyle/>
            <a:p>
              <a:r>
                <a:rPr lang="en-GB" sz="3600" b="1" dirty="0">
                  <a:solidFill>
                    <a:srgbClr val="2BB8C9"/>
                  </a:solidFill>
                </a:rPr>
                <a:t>Earthquake</a:t>
              </a:r>
            </a:p>
          </p:txBody>
        </p:sp>
        <p:sp>
          <p:nvSpPr>
            <p:cNvPr id="6" name="5-Point Star 5"/>
            <p:cNvSpPr/>
            <p:nvPr/>
          </p:nvSpPr>
          <p:spPr>
            <a:xfrm>
              <a:off x="4287673" y="1866859"/>
              <a:ext cx="432048" cy="437856"/>
            </a:xfrm>
            <a:prstGeom prst="star5">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5" idx="1"/>
            </p:cNvCxnSpPr>
            <p:nvPr/>
          </p:nvCxnSpPr>
          <p:spPr>
            <a:xfrm flipH="1">
              <a:off x="4788024" y="2029170"/>
              <a:ext cx="1935769" cy="54486"/>
            </a:xfrm>
            <a:prstGeom prst="straightConnector1">
              <a:avLst/>
            </a:prstGeom>
            <a:ln w="57150">
              <a:solidFill>
                <a:srgbClr val="2BB8C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93009" y="5805264"/>
              <a:ext cx="2229877" cy="769441"/>
            </a:xfrm>
            <a:prstGeom prst="rect">
              <a:avLst/>
            </a:prstGeom>
            <a:noFill/>
          </p:spPr>
          <p:txBody>
            <a:bodyPr wrap="square" rtlCol="0">
              <a:spAutoFit/>
            </a:bodyPr>
            <a:lstStyle/>
            <a:p>
              <a:r>
                <a:rPr lang="en-GB" sz="4400" b="1" dirty="0">
                  <a:solidFill>
                    <a:srgbClr val="5036BE"/>
                  </a:solidFill>
                </a:rPr>
                <a:t>S Waves</a:t>
              </a:r>
            </a:p>
          </p:txBody>
        </p:sp>
      </p:grpSp>
      <p:grpSp>
        <p:nvGrpSpPr>
          <p:cNvPr id="10" name="Group 9"/>
          <p:cNvGrpSpPr/>
          <p:nvPr/>
        </p:nvGrpSpPr>
        <p:grpSpPr>
          <a:xfrm>
            <a:off x="6948264" y="-62461"/>
            <a:ext cx="2597749" cy="1444239"/>
            <a:chOff x="251520" y="2200785"/>
            <a:chExt cx="2597749" cy="1444239"/>
          </a:xfrm>
        </p:grpSpPr>
        <p:pic>
          <p:nvPicPr>
            <p:cNvPr id="11" name="Picture 2">
              <a:hlinkClick r:id="rId4"/>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51520" y="2200785"/>
              <a:ext cx="2597749" cy="1444239"/>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Image result for youtube logo png">
              <a:hlinkClick r:id="rId4"/>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205125" y="2691831"/>
              <a:ext cx="690538" cy="46214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itle 1">
            <a:extLst>
              <a:ext uri="{FF2B5EF4-FFF2-40B4-BE49-F238E27FC236}">
                <a16:creationId xmlns:a16="http://schemas.microsoft.com/office/drawing/2014/main" id="{D7101950-1687-4DB1-A27D-94DA9EDA0E6C}"/>
              </a:ext>
            </a:extLst>
          </p:cNvPr>
          <p:cNvSpPr>
            <a:spLocks noGrp="1"/>
          </p:cNvSpPr>
          <p:nvPr>
            <p:ph type="title"/>
          </p:nvPr>
        </p:nvSpPr>
        <p:spPr>
          <a:xfrm>
            <a:off x="457200" y="274638"/>
            <a:ext cx="8229600" cy="1143000"/>
          </a:xfrm>
        </p:spPr>
        <p:txBody>
          <a:bodyPr/>
          <a:lstStyle/>
          <a:p>
            <a:pPr algn="l"/>
            <a:r>
              <a:rPr lang="en-AU" dirty="0">
                <a:solidFill>
                  <a:schemeClr val="bg1"/>
                </a:solidFill>
                <a:latin typeface="Gulim" panose="020B0600000101010101" pitchFamily="34" charset="-127"/>
                <a:ea typeface="Gulim" panose="020B0600000101010101" pitchFamily="34" charset="-127"/>
              </a:rPr>
              <a:t>Secondary (S) WAVES</a:t>
            </a:r>
          </a:p>
        </p:txBody>
      </p:sp>
      <p:sp>
        <p:nvSpPr>
          <p:cNvPr id="14" name="TextBox 13">
            <a:extLst>
              <a:ext uri="{FF2B5EF4-FFF2-40B4-BE49-F238E27FC236}">
                <a16:creationId xmlns:a16="http://schemas.microsoft.com/office/drawing/2014/main" id="{3D404764-50E1-4E1A-8DE6-F470ED3FBD36}"/>
              </a:ext>
            </a:extLst>
          </p:cNvPr>
          <p:cNvSpPr txBox="1"/>
          <p:nvPr/>
        </p:nvSpPr>
        <p:spPr>
          <a:xfrm>
            <a:off x="5076056" y="2630309"/>
            <a:ext cx="3816424" cy="3046988"/>
          </a:xfrm>
          <a:prstGeom prst="rect">
            <a:avLst/>
          </a:prstGeom>
          <a:noFill/>
        </p:spPr>
        <p:txBody>
          <a:bodyPr wrap="square" rtlCol="0">
            <a:spAutoFit/>
          </a:bodyPr>
          <a:lstStyle/>
          <a:p>
            <a:pPr marL="285750" indent="-285750">
              <a:buFont typeface="Arial" panose="020B0604020202020204" pitchFamily="34" charset="0"/>
              <a:buChar char="•"/>
            </a:pPr>
            <a:r>
              <a:rPr lang="en-GB" sz="2400" baseline="0" dirty="0"/>
              <a:t>These waves </a:t>
            </a:r>
            <a:r>
              <a:rPr lang="en-US" sz="2400" baseline="0" dirty="0"/>
              <a:t>from side to side as they go forward. </a:t>
            </a:r>
          </a:p>
          <a:p>
            <a:pPr marL="285750" indent="-285750">
              <a:buFont typeface="Arial" panose="020B0604020202020204" pitchFamily="34" charset="0"/>
              <a:buChar char="•"/>
            </a:pPr>
            <a:endParaRPr lang="en-US" sz="2400" baseline="0" dirty="0"/>
          </a:p>
          <a:p>
            <a:pPr marL="285750" indent="-285750">
              <a:buFont typeface="Arial" panose="020B0604020202020204" pitchFamily="34" charset="0"/>
              <a:buChar char="•"/>
            </a:pPr>
            <a:r>
              <a:rPr lang="en-US" sz="2400" baseline="0" dirty="0"/>
              <a:t>S waves can’t travel through liquid so they </a:t>
            </a:r>
            <a:r>
              <a:rPr lang="en-US" sz="2400" b="1" baseline="0" dirty="0"/>
              <a:t>can’t travel through the Earths outer core</a:t>
            </a:r>
            <a:r>
              <a:rPr lang="en-US" sz="2400" baseline="0" dirty="0"/>
              <a:t> which is made from liquid metal. </a:t>
            </a:r>
            <a:endParaRPr lang="en-GB" sz="2400" baseline="0" dirty="0"/>
          </a:p>
        </p:txBody>
      </p:sp>
    </p:spTree>
    <p:extLst>
      <p:ext uri="{BB962C8B-B14F-4D97-AF65-F5344CB8AC3E}">
        <p14:creationId xmlns:p14="http://schemas.microsoft.com/office/powerpoint/2010/main" val="118113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5659" y="1412776"/>
            <a:ext cx="5049420" cy="284987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298" y="3474673"/>
            <a:ext cx="4801750" cy="3172683"/>
          </a:xfrm>
          <a:prstGeom prst="rect">
            <a:avLst/>
          </a:prstGeom>
        </p:spPr>
      </p:pic>
      <p:sp>
        <p:nvSpPr>
          <p:cNvPr id="6" name="TextBox 5"/>
          <p:cNvSpPr txBox="1"/>
          <p:nvPr/>
        </p:nvSpPr>
        <p:spPr>
          <a:xfrm>
            <a:off x="4612353" y="4175414"/>
            <a:ext cx="3462401" cy="1446550"/>
          </a:xfrm>
          <a:prstGeom prst="rect">
            <a:avLst/>
          </a:prstGeom>
          <a:noFill/>
        </p:spPr>
        <p:txBody>
          <a:bodyPr wrap="square" rtlCol="0">
            <a:spAutoFit/>
          </a:bodyPr>
          <a:lstStyle/>
          <a:p>
            <a:pPr algn="ctr"/>
            <a:r>
              <a:rPr lang="en-GB" sz="4400" b="1" dirty="0"/>
              <a:t>Modern seismograph</a:t>
            </a:r>
          </a:p>
        </p:txBody>
      </p:sp>
      <p:sp>
        <p:nvSpPr>
          <p:cNvPr id="7" name="TextBox 6"/>
          <p:cNvSpPr txBox="1"/>
          <p:nvPr/>
        </p:nvSpPr>
        <p:spPr>
          <a:xfrm>
            <a:off x="440532" y="1969489"/>
            <a:ext cx="4131297" cy="1323439"/>
          </a:xfrm>
          <a:prstGeom prst="rect">
            <a:avLst/>
          </a:prstGeom>
          <a:noFill/>
        </p:spPr>
        <p:txBody>
          <a:bodyPr wrap="square" rtlCol="0">
            <a:spAutoFit/>
          </a:bodyPr>
          <a:lstStyle/>
          <a:p>
            <a:r>
              <a:rPr lang="en-GB" sz="4000" b="1" dirty="0"/>
              <a:t>Old fashioned seismograph</a:t>
            </a:r>
          </a:p>
        </p:txBody>
      </p:sp>
      <p:sp>
        <p:nvSpPr>
          <p:cNvPr id="8" name="Freeform 7"/>
          <p:cNvSpPr/>
          <p:nvPr/>
        </p:nvSpPr>
        <p:spPr>
          <a:xfrm>
            <a:off x="3341914" y="2830286"/>
            <a:ext cx="352018" cy="925285"/>
          </a:xfrm>
          <a:custGeom>
            <a:avLst/>
            <a:gdLst>
              <a:gd name="connsiteX0" fmla="*/ 0 w 352018"/>
              <a:gd name="connsiteY0" fmla="*/ 0 h 925285"/>
              <a:gd name="connsiteX1" fmla="*/ 348343 w 352018"/>
              <a:gd name="connsiteY1" fmla="*/ 435428 h 925285"/>
              <a:gd name="connsiteX2" fmla="*/ 152400 w 352018"/>
              <a:gd name="connsiteY2" fmla="*/ 925285 h 925285"/>
            </a:gdLst>
            <a:ahLst/>
            <a:cxnLst>
              <a:cxn ang="0">
                <a:pos x="connsiteX0" y="connsiteY0"/>
              </a:cxn>
              <a:cxn ang="0">
                <a:pos x="connsiteX1" y="connsiteY1"/>
              </a:cxn>
              <a:cxn ang="0">
                <a:pos x="connsiteX2" y="connsiteY2"/>
              </a:cxn>
            </a:cxnLst>
            <a:rect l="l" t="t" r="r" b="b"/>
            <a:pathLst>
              <a:path w="352018" h="925285">
                <a:moveTo>
                  <a:pt x="0" y="0"/>
                </a:moveTo>
                <a:cubicBezTo>
                  <a:pt x="161471" y="140607"/>
                  <a:pt x="322943" y="281214"/>
                  <a:pt x="348343" y="435428"/>
                </a:cubicBezTo>
                <a:cubicBezTo>
                  <a:pt x="373743" y="589642"/>
                  <a:pt x="263071" y="757463"/>
                  <a:pt x="152400" y="925285"/>
                </a:cubicBezTo>
              </a:path>
            </a:pathLst>
          </a:cu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rot="12212469" flipH="1">
            <a:off x="7507229" y="4107453"/>
            <a:ext cx="287023" cy="925285"/>
          </a:xfrm>
          <a:custGeom>
            <a:avLst/>
            <a:gdLst>
              <a:gd name="connsiteX0" fmla="*/ 0 w 352018"/>
              <a:gd name="connsiteY0" fmla="*/ 0 h 925285"/>
              <a:gd name="connsiteX1" fmla="*/ 348343 w 352018"/>
              <a:gd name="connsiteY1" fmla="*/ 435428 h 925285"/>
              <a:gd name="connsiteX2" fmla="*/ 152400 w 352018"/>
              <a:gd name="connsiteY2" fmla="*/ 925285 h 925285"/>
            </a:gdLst>
            <a:ahLst/>
            <a:cxnLst>
              <a:cxn ang="0">
                <a:pos x="connsiteX0" y="connsiteY0"/>
              </a:cxn>
              <a:cxn ang="0">
                <a:pos x="connsiteX1" y="connsiteY1"/>
              </a:cxn>
              <a:cxn ang="0">
                <a:pos x="connsiteX2" y="connsiteY2"/>
              </a:cxn>
            </a:cxnLst>
            <a:rect l="l" t="t" r="r" b="b"/>
            <a:pathLst>
              <a:path w="352018" h="925285">
                <a:moveTo>
                  <a:pt x="0" y="0"/>
                </a:moveTo>
                <a:cubicBezTo>
                  <a:pt x="161471" y="140607"/>
                  <a:pt x="322943" y="281214"/>
                  <a:pt x="348343" y="435428"/>
                </a:cubicBezTo>
                <a:cubicBezTo>
                  <a:pt x="373743" y="589642"/>
                  <a:pt x="263071" y="757463"/>
                  <a:pt x="152400" y="925285"/>
                </a:cubicBezTo>
              </a:path>
            </a:pathLst>
          </a:cu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B4705A0-F8F0-4CA7-9241-6E4D1D37A437}"/>
              </a:ext>
            </a:extLst>
          </p:cNvPr>
          <p:cNvPicPr>
            <a:picLocks noChangeAspect="1"/>
          </p:cNvPicPr>
          <p:nvPr/>
        </p:nvPicPr>
        <p:blipFill>
          <a:blip r:embed="rId5"/>
          <a:stretch>
            <a:fillRect/>
          </a:stretch>
        </p:blipFill>
        <p:spPr>
          <a:xfrm>
            <a:off x="-177816" y="222590"/>
            <a:ext cx="8035224" cy="1457070"/>
          </a:xfrm>
          <a:prstGeom prst="rect">
            <a:avLst/>
          </a:prstGeom>
        </p:spPr>
      </p:pic>
      <p:sp>
        <p:nvSpPr>
          <p:cNvPr id="11" name="TextBox 10">
            <a:extLst>
              <a:ext uri="{FF2B5EF4-FFF2-40B4-BE49-F238E27FC236}">
                <a16:creationId xmlns:a16="http://schemas.microsoft.com/office/drawing/2014/main" id="{11E13E81-E0C0-4D9F-AFE4-C1820122AD43}"/>
              </a:ext>
            </a:extLst>
          </p:cNvPr>
          <p:cNvSpPr txBox="1"/>
          <p:nvPr/>
        </p:nvSpPr>
        <p:spPr>
          <a:xfrm>
            <a:off x="4710916" y="5693087"/>
            <a:ext cx="4435366" cy="1200329"/>
          </a:xfrm>
          <a:prstGeom prst="rect">
            <a:avLst/>
          </a:prstGeom>
          <a:noFill/>
        </p:spPr>
        <p:txBody>
          <a:bodyPr wrap="square" rtlCol="0">
            <a:spAutoFit/>
          </a:bodyPr>
          <a:lstStyle/>
          <a:p>
            <a:pPr algn="r"/>
            <a:r>
              <a:rPr lang="en-AU" sz="2400" dirty="0"/>
              <a:t>Seismographs are instruments used to record the motion of the ground during an earthquake</a:t>
            </a:r>
            <a:endParaRPr lang="en-AU" sz="3600" dirty="0"/>
          </a:p>
        </p:txBody>
      </p:sp>
    </p:spTree>
    <p:extLst>
      <p:ext uri="{BB962C8B-B14F-4D97-AF65-F5344CB8AC3E}">
        <p14:creationId xmlns:p14="http://schemas.microsoft.com/office/powerpoint/2010/main" val="2331977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B1D2-BFEE-4028-95C3-D8CCE81C942D}"/>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F22679D0-3F38-447E-A4E0-24AFA7F3A184}"/>
              </a:ext>
            </a:extLst>
          </p:cNvPr>
          <p:cNvSpPr>
            <a:spLocks noGrp="1"/>
          </p:cNvSpPr>
          <p:nvPr>
            <p:ph idx="1"/>
          </p:nvPr>
        </p:nvSpPr>
        <p:spPr/>
        <p:txBody>
          <a:bodyPr/>
          <a:lstStyle/>
          <a:p>
            <a:endParaRPr lang="en-AU"/>
          </a:p>
        </p:txBody>
      </p:sp>
      <p:pic>
        <p:nvPicPr>
          <p:cNvPr id="4" name="Content Placeholder 3">
            <a:extLst>
              <a:ext uri="{FF2B5EF4-FFF2-40B4-BE49-F238E27FC236}">
                <a16:creationId xmlns:a16="http://schemas.microsoft.com/office/drawing/2014/main" id="{47078A70-0B47-4F91-8FD5-FA71F9298F7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64552" y="0"/>
            <a:ext cx="9014896" cy="6873527"/>
          </a:xfrm>
          <a:prstGeom prst="rect">
            <a:avLst/>
          </a:prstGeom>
        </p:spPr>
      </p:pic>
    </p:spTree>
    <p:extLst>
      <p:ext uri="{BB962C8B-B14F-4D97-AF65-F5344CB8AC3E}">
        <p14:creationId xmlns:p14="http://schemas.microsoft.com/office/powerpoint/2010/main" val="247858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3014" y="4455410"/>
            <a:ext cx="2551600" cy="1440160"/>
          </a:xfrm>
        </p:spPr>
        <p:txBody>
          <a:bodyPr>
            <a:normAutofit/>
          </a:bodyPr>
          <a:lstStyle/>
          <a:p>
            <a:pPr marL="0" indent="0">
              <a:buNone/>
            </a:pPr>
            <a:r>
              <a:rPr lang="en-GB" sz="4400" b="1" dirty="0"/>
              <a:t>NATURAL HAZARDS</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1520" y="2348880"/>
            <a:ext cx="3617236" cy="3599284"/>
          </a:xfrm>
          <a:prstGeom prst="rect">
            <a:avLst/>
          </a:prstGeom>
        </p:spPr>
      </p:pic>
      <p:sp>
        <p:nvSpPr>
          <p:cNvPr id="5" name="Content Placeholder 2"/>
          <p:cNvSpPr txBox="1">
            <a:spLocks/>
          </p:cNvSpPr>
          <p:nvPr/>
        </p:nvSpPr>
        <p:spPr>
          <a:xfrm>
            <a:off x="3275856" y="5373216"/>
            <a:ext cx="2093404" cy="7603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t>Inner core</a:t>
            </a:r>
          </a:p>
        </p:txBody>
      </p:sp>
      <p:sp>
        <p:nvSpPr>
          <p:cNvPr id="6" name="Content Placeholder 2"/>
          <p:cNvSpPr txBox="1">
            <a:spLocks/>
          </p:cNvSpPr>
          <p:nvPr/>
        </p:nvSpPr>
        <p:spPr>
          <a:xfrm>
            <a:off x="3848703" y="4644397"/>
            <a:ext cx="2093404" cy="7603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t>Outer core</a:t>
            </a:r>
          </a:p>
        </p:txBody>
      </p:sp>
      <p:sp>
        <p:nvSpPr>
          <p:cNvPr id="7" name="Content Placeholder 2"/>
          <p:cNvSpPr txBox="1">
            <a:spLocks/>
          </p:cNvSpPr>
          <p:nvPr/>
        </p:nvSpPr>
        <p:spPr>
          <a:xfrm>
            <a:off x="3711011" y="2527354"/>
            <a:ext cx="2093404" cy="7603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t>Mantle</a:t>
            </a:r>
          </a:p>
        </p:txBody>
      </p:sp>
      <p:sp>
        <p:nvSpPr>
          <p:cNvPr id="8" name="Content Placeholder 2"/>
          <p:cNvSpPr txBox="1">
            <a:spLocks/>
          </p:cNvSpPr>
          <p:nvPr/>
        </p:nvSpPr>
        <p:spPr>
          <a:xfrm>
            <a:off x="3275856" y="1844824"/>
            <a:ext cx="2093404" cy="7603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t>Crust</a:t>
            </a:r>
          </a:p>
        </p:txBody>
      </p:sp>
      <p:cxnSp>
        <p:nvCxnSpPr>
          <p:cNvPr id="10" name="Straight Arrow Connector 9"/>
          <p:cNvCxnSpPr/>
          <p:nvPr/>
        </p:nvCxnSpPr>
        <p:spPr>
          <a:xfrm flipH="1">
            <a:off x="2824572" y="2208650"/>
            <a:ext cx="504056" cy="38019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131840" y="2886982"/>
            <a:ext cx="648072" cy="51413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726178" y="4293097"/>
            <a:ext cx="1142578" cy="59089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123728" y="4148522"/>
            <a:ext cx="1204900" cy="147094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08436" y="2114197"/>
            <a:ext cx="2740005" cy="2298754"/>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088" y="341018"/>
            <a:ext cx="76200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23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FA87-CD77-474A-B044-8D3C6DC251FE}"/>
              </a:ext>
            </a:extLst>
          </p:cNvPr>
          <p:cNvSpPr>
            <a:spLocks noGrp="1"/>
          </p:cNvSpPr>
          <p:nvPr>
            <p:ph type="title"/>
          </p:nvPr>
        </p:nvSpPr>
        <p:spPr/>
        <p:txBody>
          <a:bodyPr/>
          <a:lstStyle/>
          <a:p>
            <a:endParaRPr lang="en-AU" dirty="0"/>
          </a:p>
        </p:txBody>
      </p:sp>
      <p:pic>
        <p:nvPicPr>
          <p:cNvPr id="4" name="Content Placeholder 3">
            <a:extLst>
              <a:ext uri="{FF2B5EF4-FFF2-40B4-BE49-F238E27FC236}">
                <a16:creationId xmlns:a16="http://schemas.microsoft.com/office/drawing/2014/main" id="{FFA4F8AE-8BF8-4C10-A9D3-593C961DA439}"/>
              </a:ext>
            </a:extLst>
          </p:cNvPr>
          <p:cNvPicPr>
            <a:picLocks noGrp="1" noChangeAspect="1"/>
          </p:cNvPicPr>
          <p:nvPr>
            <p:ph idx="1"/>
          </p:nvPr>
        </p:nvPicPr>
        <p:blipFill>
          <a:blip r:embed="rId2"/>
          <a:stretch>
            <a:fillRect/>
          </a:stretch>
        </p:blipFill>
        <p:spPr>
          <a:xfrm>
            <a:off x="0" y="1717561"/>
            <a:ext cx="9146164" cy="4896544"/>
          </a:xfrm>
          <a:prstGeom prst="rect">
            <a:avLst/>
          </a:prstGeom>
        </p:spPr>
      </p:pic>
    </p:spTree>
    <p:extLst>
      <p:ext uri="{BB962C8B-B14F-4D97-AF65-F5344CB8AC3E}">
        <p14:creationId xmlns:p14="http://schemas.microsoft.com/office/powerpoint/2010/main" val="2695699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7E1754-1F0B-4DA3-9083-5CEC8B7130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4919" y="2308302"/>
            <a:ext cx="1161305" cy="2029710"/>
          </a:xfrm>
          <a:prstGeom prst="rect">
            <a:avLst/>
          </a:prstGeom>
        </p:spPr>
      </p:pic>
      <p:pic>
        <p:nvPicPr>
          <p:cNvPr id="717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520" y="2636912"/>
            <a:ext cx="8645426" cy="356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77318" y="2243311"/>
            <a:ext cx="1550666" cy="830997"/>
          </a:xfrm>
          <a:prstGeom prst="rect">
            <a:avLst/>
          </a:prstGeom>
          <a:noFill/>
        </p:spPr>
        <p:txBody>
          <a:bodyPr wrap="square" rtlCol="0">
            <a:spAutoFit/>
          </a:bodyPr>
          <a:lstStyle/>
          <a:p>
            <a:r>
              <a:rPr lang="en-GB" sz="2400" b="1" dirty="0">
                <a:solidFill>
                  <a:srgbClr val="FF0000"/>
                </a:solidFill>
              </a:rPr>
              <a:t>P waves </a:t>
            </a:r>
            <a:r>
              <a:rPr lang="en-GB" sz="2400" b="1" dirty="0"/>
              <a:t>arrive first</a:t>
            </a:r>
          </a:p>
        </p:txBody>
      </p:sp>
      <p:sp>
        <p:nvSpPr>
          <p:cNvPr id="8" name="TextBox 7"/>
          <p:cNvSpPr txBox="1"/>
          <p:nvPr/>
        </p:nvSpPr>
        <p:spPr>
          <a:xfrm>
            <a:off x="4716016" y="2162969"/>
            <a:ext cx="1731269" cy="830997"/>
          </a:xfrm>
          <a:prstGeom prst="rect">
            <a:avLst/>
          </a:prstGeom>
          <a:noFill/>
        </p:spPr>
        <p:txBody>
          <a:bodyPr wrap="square" rtlCol="0">
            <a:spAutoFit/>
          </a:bodyPr>
          <a:lstStyle/>
          <a:p>
            <a:r>
              <a:rPr lang="en-GB" sz="2400" b="1" dirty="0">
                <a:solidFill>
                  <a:srgbClr val="FF0000"/>
                </a:solidFill>
              </a:rPr>
              <a:t>S waves </a:t>
            </a:r>
            <a:r>
              <a:rPr lang="en-GB" sz="2400" b="1" dirty="0"/>
              <a:t>arrive next</a:t>
            </a:r>
          </a:p>
        </p:txBody>
      </p:sp>
      <p:sp>
        <p:nvSpPr>
          <p:cNvPr id="9" name="TextBox 8"/>
          <p:cNvSpPr txBox="1"/>
          <p:nvPr/>
        </p:nvSpPr>
        <p:spPr>
          <a:xfrm>
            <a:off x="6687773" y="1641852"/>
            <a:ext cx="2325651" cy="830997"/>
          </a:xfrm>
          <a:prstGeom prst="rect">
            <a:avLst/>
          </a:prstGeom>
          <a:noFill/>
        </p:spPr>
        <p:txBody>
          <a:bodyPr wrap="square" rtlCol="0">
            <a:spAutoFit/>
          </a:bodyPr>
          <a:lstStyle/>
          <a:p>
            <a:r>
              <a:rPr lang="en-GB" sz="2400" b="1" dirty="0">
                <a:solidFill>
                  <a:srgbClr val="FF0000"/>
                </a:solidFill>
              </a:rPr>
              <a:t>Surface waves </a:t>
            </a:r>
            <a:r>
              <a:rPr lang="en-GB" sz="2400" b="1" dirty="0"/>
              <a:t>arrive last</a:t>
            </a:r>
          </a:p>
        </p:txBody>
      </p:sp>
      <p:cxnSp>
        <p:nvCxnSpPr>
          <p:cNvPr id="10" name="Straight Arrow Connector 9"/>
          <p:cNvCxnSpPr/>
          <p:nvPr/>
        </p:nvCxnSpPr>
        <p:spPr>
          <a:xfrm>
            <a:off x="3464445" y="2996952"/>
            <a:ext cx="0" cy="108012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92080" y="2996952"/>
            <a:ext cx="0" cy="108012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308304" y="2466132"/>
            <a:ext cx="0" cy="108012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61351" y="5409652"/>
            <a:ext cx="1909330" cy="830997"/>
          </a:xfrm>
          <a:prstGeom prst="rect">
            <a:avLst/>
          </a:prstGeom>
          <a:noFill/>
        </p:spPr>
        <p:txBody>
          <a:bodyPr wrap="square" rtlCol="0">
            <a:spAutoFit/>
          </a:bodyPr>
          <a:lstStyle/>
          <a:p>
            <a:pPr algn="ctr"/>
            <a:r>
              <a:rPr lang="en-GB" sz="2400" b="1" dirty="0"/>
              <a:t>P - S wave time interval</a:t>
            </a:r>
          </a:p>
        </p:txBody>
      </p:sp>
      <p:sp>
        <p:nvSpPr>
          <p:cNvPr id="7" name="Freeform 6"/>
          <p:cNvSpPr/>
          <p:nvPr/>
        </p:nvSpPr>
        <p:spPr>
          <a:xfrm>
            <a:off x="3911153" y="5246827"/>
            <a:ext cx="1609725" cy="133363"/>
          </a:xfrm>
          <a:custGeom>
            <a:avLst/>
            <a:gdLst>
              <a:gd name="connsiteX0" fmla="*/ 0 w 1609725"/>
              <a:gd name="connsiteY0" fmla="*/ 0 h 333375"/>
              <a:gd name="connsiteX1" fmla="*/ 0 w 1609725"/>
              <a:gd name="connsiteY1" fmla="*/ 314325 h 333375"/>
              <a:gd name="connsiteX2" fmla="*/ 1609725 w 1609725"/>
              <a:gd name="connsiteY2" fmla="*/ 333375 h 333375"/>
              <a:gd name="connsiteX3" fmla="*/ 1609725 w 1609725"/>
              <a:gd name="connsiteY3" fmla="*/ 38100 h 333375"/>
            </a:gdLst>
            <a:ahLst/>
            <a:cxnLst>
              <a:cxn ang="0">
                <a:pos x="connsiteX0" y="connsiteY0"/>
              </a:cxn>
              <a:cxn ang="0">
                <a:pos x="connsiteX1" y="connsiteY1"/>
              </a:cxn>
              <a:cxn ang="0">
                <a:pos x="connsiteX2" y="connsiteY2"/>
              </a:cxn>
              <a:cxn ang="0">
                <a:pos x="connsiteX3" y="connsiteY3"/>
              </a:cxn>
            </a:cxnLst>
            <a:rect l="l" t="t" r="r" b="b"/>
            <a:pathLst>
              <a:path w="1609725" h="333375">
                <a:moveTo>
                  <a:pt x="0" y="0"/>
                </a:moveTo>
                <a:lnTo>
                  <a:pt x="0" y="314325"/>
                </a:lnTo>
                <a:lnTo>
                  <a:pt x="1609725" y="333375"/>
                </a:lnTo>
                <a:lnTo>
                  <a:pt x="1609725" y="3810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F211B343-3042-4F2D-AED3-665E14C64EC2}"/>
              </a:ext>
            </a:extLst>
          </p:cNvPr>
          <p:cNvPicPr>
            <a:picLocks noChangeAspect="1"/>
          </p:cNvPicPr>
          <p:nvPr/>
        </p:nvPicPr>
        <p:blipFill>
          <a:blip r:embed="rId5"/>
          <a:stretch>
            <a:fillRect/>
          </a:stretch>
        </p:blipFill>
        <p:spPr>
          <a:xfrm>
            <a:off x="-324544" y="145805"/>
            <a:ext cx="7748688" cy="1585097"/>
          </a:xfrm>
          <a:prstGeom prst="rect">
            <a:avLst/>
          </a:prstGeom>
        </p:spPr>
      </p:pic>
    </p:spTree>
    <p:extLst>
      <p:ext uri="{BB962C8B-B14F-4D97-AF65-F5344CB8AC3E}">
        <p14:creationId xmlns:p14="http://schemas.microsoft.com/office/powerpoint/2010/main" val="2947835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FF8F-58CA-40B6-AA52-AA3F19C8F354}"/>
              </a:ext>
            </a:extLst>
          </p:cNvPr>
          <p:cNvSpPr>
            <a:spLocks noGrp="1"/>
          </p:cNvSpPr>
          <p:nvPr>
            <p:ph type="title"/>
          </p:nvPr>
        </p:nvSpPr>
        <p:spPr/>
        <p:txBody>
          <a:bodyPr/>
          <a:lstStyle/>
          <a:p>
            <a:endParaRPr lang="en-AU"/>
          </a:p>
        </p:txBody>
      </p:sp>
      <p:pic>
        <p:nvPicPr>
          <p:cNvPr id="5" name="Picture 4">
            <a:extLst>
              <a:ext uri="{FF2B5EF4-FFF2-40B4-BE49-F238E27FC236}">
                <a16:creationId xmlns:a16="http://schemas.microsoft.com/office/drawing/2014/main" id="{607B137A-BB43-43EF-B23B-634C8A2A6B95}"/>
              </a:ext>
            </a:extLst>
          </p:cNvPr>
          <p:cNvPicPr>
            <a:picLocks noChangeAspect="1"/>
          </p:cNvPicPr>
          <p:nvPr/>
        </p:nvPicPr>
        <p:blipFill>
          <a:blip r:embed="rId2"/>
          <a:stretch>
            <a:fillRect/>
          </a:stretch>
        </p:blipFill>
        <p:spPr>
          <a:xfrm>
            <a:off x="557808" y="1980664"/>
            <a:ext cx="8028384" cy="4905214"/>
          </a:xfrm>
          <a:prstGeom prst="rect">
            <a:avLst/>
          </a:prstGeom>
        </p:spPr>
      </p:pic>
    </p:spTree>
    <p:extLst>
      <p:ext uri="{BB962C8B-B14F-4D97-AF65-F5344CB8AC3E}">
        <p14:creationId xmlns:p14="http://schemas.microsoft.com/office/powerpoint/2010/main" val="3594497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Image result for uk map outline"/>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0" r="100000">
                        <a14:foregroundMark x1="61934" y1="1783" x2="58970" y2="1656"/>
                        <a14:foregroundMark x1="29641" y1="13376" x2="36505" y2="7006"/>
                        <a14:foregroundMark x1="27301" y1="22420" x2="27457" y2="16433"/>
                        <a14:foregroundMark x1="34945" y1="24204" x2="34945" y2="24204"/>
                        <a14:foregroundMark x1="46334" y1="9936" x2="51794" y2="41019"/>
                        <a14:foregroundMark x1="56162" y1="25350" x2="60062" y2="49045"/>
                        <a14:foregroundMark x1="50078" y1="92994" x2="72699" y2="86624"/>
                        <a14:foregroundMark x1="57566" y1="73758" x2="75819" y2="75032"/>
                        <a14:foregroundMark x1="51326" y1="65860" x2="71919" y2="78981"/>
                        <a14:foregroundMark x1="61778" y1="41911" x2="78003" y2="70955"/>
                        <a14:foregroundMark x1="46646" y1="79745" x2="79875" y2="82675"/>
                        <a14:foregroundMark x1="79251" y1="88025" x2="90172" y2="73248"/>
                        <a14:foregroundMark x1="48050" y1="55541" x2="50078" y2="55287"/>
                        <a14:foregroundMark x1="14665" y1="84076" x2="33073" y2="51592"/>
                        <a14:foregroundMark x1="19657" y1="52357" x2="25741" y2="48408"/>
                        <a14:foregroundMark x1="29017" y1="31465" x2="64275" y2="71975"/>
                      </a14:backgroundRemoval>
                    </a14:imgEffect>
                  </a14:imgLayer>
                </a14:imgProps>
              </a:ext>
              <a:ext uri="{28A0092B-C50C-407E-A947-70E740481C1C}">
                <a14:useLocalDpi xmlns:a14="http://schemas.microsoft.com/office/drawing/2010/main"/>
              </a:ext>
            </a:extLst>
          </a:blip>
          <a:srcRect/>
          <a:stretch/>
        </p:blipFill>
        <p:spPr bwMode="auto">
          <a:xfrm>
            <a:off x="2611366" y="1268760"/>
            <a:ext cx="4336897" cy="5317592"/>
          </a:xfrm>
          <a:prstGeom prst="rect">
            <a:avLst/>
          </a:prstGeom>
          <a:noFill/>
          <a:extLst>
            <a:ext uri="{909E8E84-426E-40DD-AFC4-6F175D3DCCD1}">
              <a14:hiddenFill xmlns:a14="http://schemas.microsoft.com/office/drawing/2010/main">
                <a:solidFill>
                  <a:srgbClr val="FFFFFF"/>
                </a:solidFill>
              </a14:hiddenFill>
            </a:ext>
          </a:extLst>
        </p:spPr>
      </p:pic>
      <p:sp>
        <p:nvSpPr>
          <p:cNvPr id="20" name="5-Point Star 19"/>
          <p:cNvSpPr/>
          <p:nvPr/>
        </p:nvSpPr>
        <p:spPr>
          <a:xfrm>
            <a:off x="4867456" y="4395341"/>
            <a:ext cx="432048" cy="375253"/>
          </a:xfrm>
          <a:prstGeom prst="star5">
            <a:avLst>
              <a:gd name="adj" fmla="val 0"/>
              <a:gd name="hf" fmla="val 105146"/>
              <a:gd name="vf" fmla="val 1105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5621735" y="3594275"/>
            <a:ext cx="357560" cy="584775"/>
          </a:xfrm>
          <a:prstGeom prst="rect">
            <a:avLst/>
          </a:prstGeom>
          <a:noFill/>
        </p:spPr>
        <p:txBody>
          <a:bodyPr wrap="square" rtlCol="0">
            <a:spAutoFit/>
          </a:bodyPr>
          <a:lstStyle/>
          <a:p>
            <a:r>
              <a:rPr lang="en-GB" sz="3200" b="1" dirty="0"/>
              <a:t>1</a:t>
            </a:r>
          </a:p>
        </p:txBody>
      </p:sp>
      <p:sp>
        <p:nvSpPr>
          <p:cNvPr id="47" name="TextBox 46"/>
          <p:cNvSpPr txBox="1"/>
          <p:nvPr/>
        </p:nvSpPr>
        <p:spPr>
          <a:xfrm>
            <a:off x="4077931" y="3893763"/>
            <a:ext cx="357560" cy="584775"/>
          </a:xfrm>
          <a:prstGeom prst="rect">
            <a:avLst/>
          </a:prstGeom>
          <a:noFill/>
        </p:spPr>
        <p:txBody>
          <a:bodyPr wrap="square" rtlCol="0">
            <a:spAutoFit/>
          </a:bodyPr>
          <a:lstStyle/>
          <a:p>
            <a:r>
              <a:rPr lang="en-GB" sz="3200" b="1" dirty="0"/>
              <a:t>2</a:t>
            </a:r>
          </a:p>
        </p:txBody>
      </p:sp>
      <p:sp>
        <p:nvSpPr>
          <p:cNvPr id="48" name="TextBox 47"/>
          <p:cNvSpPr txBox="1"/>
          <p:nvPr/>
        </p:nvSpPr>
        <p:spPr>
          <a:xfrm>
            <a:off x="5003865" y="5224601"/>
            <a:ext cx="357560" cy="584775"/>
          </a:xfrm>
          <a:prstGeom prst="rect">
            <a:avLst/>
          </a:prstGeom>
          <a:noFill/>
        </p:spPr>
        <p:txBody>
          <a:bodyPr wrap="square" rtlCol="0">
            <a:spAutoFit/>
          </a:bodyPr>
          <a:lstStyle/>
          <a:p>
            <a:r>
              <a:rPr lang="en-GB" sz="3200" b="1" dirty="0"/>
              <a:t>3</a:t>
            </a:r>
          </a:p>
        </p:txBody>
      </p:sp>
      <p:grpSp>
        <p:nvGrpSpPr>
          <p:cNvPr id="28" name="Group 27"/>
          <p:cNvGrpSpPr/>
          <p:nvPr/>
        </p:nvGrpSpPr>
        <p:grpSpPr>
          <a:xfrm>
            <a:off x="179512" y="2007067"/>
            <a:ext cx="5047964" cy="3217494"/>
            <a:chOff x="179512" y="2007067"/>
            <a:chExt cx="5047964" cy="3217494"/>
          </a:xfrm>
        </p:grpSpPr>
        <p:sp>
          <p:nvSpPr>
            <p:cNvPr id="27" name="Oval 26"/>
            <p:cNvSpPr/>
            <p:nvPr/>
          </p:nvSpPr>
          <p:spPr>
            <a:xfrm>
              <a:off x="3285947" y="3246218"/>
              <a:ext cx="1941529" cy="1978343"/>
            </a:xfrm>
            <a:prstGeom prst="ellipse">
              <a:avLst/>
            </a:prstGeom>
            <a:solidFill>
              <a:srgbClr val="5036BE">
                <a:alpha val="31000"/>
              </a:srgbClr>
            </a:solidFill>
            <a:ln w="57150">
              <a:solidFill>
                <a:srgbClr val="503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7"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9512" y="2205430"/>
              <a:ext cx="3592976" cy="142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Freeform 42"/>
            <p:cNvSpPr/>
            <p:nvPr/>
          </p:nvSpPr>
          <p:spPr>
            <a:xfrm>
              <a:off x="1403648" y="3266310"/>
              <a:ext cx="1113667" cy="133363"/>
            </a:xfrm>
            <a:custGeom>
              <a:avLst/>
              <a:gdLst>
                <a:gd name="connsiteX0" fmla="*/ 0 w 1609725"/>
                <a:gd name="connsiteY0" fmla="*/ 0 h 333375"/>
                <a:gd name="connsiteX1" fmla="*/ 0 w 1609725"/>
                <a:gd name="connsiteY1" fmla="*/ 314325 h 333375"/>
                <a:gd name="connsiteX2" fmla="*/ 1609725 w 1609725"/>
                <a:gd name="connsiteY2" fmla="*/ 333375 h 333375"/>
                <a:gd name="connsiteX3" fmla="*/ 1609725 w 1609725"/>
                <a:gd name="connsiteY3" fmla="*/ 38100 h 333375"/>
              </a:gdLst>
              <a:ahLst/>
              <a:cxnLst>
                <a:cxn ang="0">
                  <a:pos x="connsiteX0" y="connsiteY0"/>
                </a:cxn>
                <a:cxn ang="0">
                  <a:pos x="connsiteX1" y="connsiteY1"/>
                </a:cxn>
                <a:cxn ang="0">
                  <a:pos x="connsiteX2" y="connsiteY2"/>
                </a:cxn>
                <a:cxn ang="0">
                  <a:pos x="connsiteX3" y="connsiteY3"/>
                </a:cxn>
              </a:cxnLst>
              <a:rect l="l" t="t" r="r" b="b"/>
              <a:pathLst>
                <a:path w="1609725" h="333375">
                  <a:moveTo>
                    <a:pt x="0" y="0"/>
                  </a:moveTo>
                  <a:lnTo>
                    <a:pt x="0" y="314325"/>
                  </a:lnTo>
                  <a:lnTo>
                    <a:pt x="1609725" y="333375"/>
                  </a:lnTo>
                  <a:lnTo>
                    <a:pt x="1609725" y="3810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1115616" y="2007067"/>
              <a:ext cx="357560" cy="584775"/>
            </a:xfrm>
            <a:prstGeom prst="rect">
              <a:avLst/>
            </a:prstGeom>
            <a:noFill/>
          </p:spPr>
          <p:txBody>
            <a:bodyPr wrap="square" rtlCol="0">
              <a:spAutoFit/>
            </a:bodyPr>
            <a:lstStyle/>
            <a:p>
              <a:r>
                <a:rPr lang="en-GB" sz="3200" b="1" dirty="0"/>
                <a:t>P</a:t>
              </a:r>
            </a:p>
          </p:txBody>
        </p:sp>
        <p:sp>
          <p:nvSpPr>
            <p:cNvPr id="50" name="TextBox 49"/>
            <p:cNvSpPr txBox="1"/>
            <p:nvPr/>
          </p:nvSpPr>
          <p:spPr>
            <a:xfrm>
              <a:off x="2253806" y="2023408"/>
              <a:ext cx="357560" cy="584775"/>
            </a:xfrm>
            <a:prstGeom prst="rect">
              <a:avLst/>
            </a:prstGeom>
            <a:noFill/>
          </p:spPr>
          <p:txBody>
            <a:bodyPr wrap="square" rtlCol="0">
              <a:spAutoFit/>
            </a:bodyPr>
            <a:lstStyle/>
            <a:p>
              <a:r>
                <a:rPr lang="en-GB" sz="3200" b="1" dirty="0"/>
                <a:t>S</a:t>
              </a:r>
            </a:p>
          </p:txBody>
        </p:sp>
      </p:grpSp>
      <p:grpSp>
        <p:nvGrpSpPr>
          <p:cNvPr id="29" name="Group 28"/>
          <p:cNvGrpSpPr/>
          <p:nvPr/>
        </p:nvGrpSpPr>
        <p:grpSpPr>
          <a:xfrm>
            <a:off x="304444" y="4733787"/>
            <a:ext cx="5674851" cy="1813409"/>
            <a:chOff x="304444" y="4733787"/>
            <a:chExt cx="5674851" cy="1813409"/>
          </a:xfrm>
        </p:grpSpPr>
        <p:grpSp>
          <p:nvGrpSpPr>
            <p:cNvPr id="25" name="Group 24"/>
            <p:cNvGrpSpPr/>
            <p:nvPr/>
          </p:nvGrpSpPr>
          <p:grpSpPr>
            <a:xfrm>
              <a:off x="304444" y="4759925"/>
              <a:ext cx="5674851" cy="1787271"/>
              <a:chOff x="334284" y="4799082"/>
              <a:chExt cx="5674851" cy="1787271"/>
            </a:xfrm>
          </p:grpSpPr>
          <p:sp>
            <p:nvSpPr>
              <p:cNvPr id="22" name="Oval 21"/>
              <p:cNvSpPr/>
              <p:nvPr/>
            </p:nvSpPr>
            <p:spPr>
              <a:xfrm>
                <a:off x="4430642" y="4799082"/>
                <a:ext cx="1578493" cy="1578493"/>
              </a:xfrm>
              <a:prstGeom prst="ellipse">
                <a:avLst/>
              </a:prstGeom>
              <a:solidFill>
                <a:srgbClr val="D35241">
                  <a:alpha val="31000"/>
                </a:srgb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8" name="Picture 1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4284" y="5226335"/>
                <a:ext cx="3438204" cy="136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Freeform 44"/>
              <p:cNvSpPr/>
              <p:nvPr/>
            </p:nvSpPr>
            <p:spPr>
              <a:xfrm>
                <a:off x="2024236" y="6310893"/>
                <a:ext cx="465594" cy="133363"/>
              </a:xfrm>
              <a:custGeom>
                <a:avLst/>
                <a:gdLst>
                  <a:gd name="connsiteX0" fmla="*/ 0 w 1609725"/>
                  <a:gd name="connsiteY0" fmla="*/ 0 h 333375"/>
                  <a:gd name="connsiteX1" fmla="*/ 0 w 1609725"/>
                  <a:gd name="connsiteY1" fmla="*/ 314325 h 333375"/>
                  <a:gd name="connsiteX2" fmla="*/ 1609725 w 1609725"/>
                  <a:gd name="connsiteY2" fmla="*/ 333375 h 333375"/>
                  <a:gd name="connsiteX3" fmla="*/ 1609725 w 1609725"/>
                  <a:gd name="connsiteY3" fmla="*/ 38100 h 333375"/>
                </a:gdLst>
                <a:ahLst/>
                <a:cxnLst>
                  <a:cxn ang="0">
                    <a:pos x="connsiteX0" y="connsiteY0"/>
                  </a:cxn>
                  <a:cxn ang="0">
                    <a:pos x="connsiteX1" y="connsiteY1"/>
                  </a:cxn>
                  <a:cxn ang="0">
                    <a:pos x="connsiteX2" y="connsiteY2"/>
                  </a:cxn>
                  <a:cxn ang="0">
                    <a:pos x="connsiteX3" y="connsiteY3"/>
                  </a:cxn>
                </a:cxnLst>
                <a:rect l="l" t="t" r="r" b="b"/>
                <a:pathLst>
                  <a:path w="1609725" h="333375">
                    <a:moveTo>
                      <a:pt x="0" y="0"/>
                    </a:moveTo>
                    <a:lnTo>
                      <a:pt x="0" y="314325"/>
                    </a:lnTo>
                    <a:lnTo>
                      <a:pt x="1609725" y="333375"/>
                    </a:lnTo>
                    <a:lnTo>
                      <a:pt x="1609725" y="3810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1786637" y="4932173"/>
                <a:ext cx="357560" cy="584775"/>
              </a:xfrm>
              <a:prstGeom prst="rect">
                <a:avLst/>
              </a:prstGeom>
              <a:noFill/>
            </p:spPr>
            <p:txBody>
              <a:bodyPr wrap="square" rtlCol="0">
                <a:spAutoFit/>
              </a:bodyPr>
              <a:lstStyle/>
              <a:p>
                <a:r>
                  <a:rPr lang="en-GB" sz="3200" b="1" dirty="0"/>
                  <a:t>P</a:t>
                </a:r>
              </a:p>
            </p:txBody>
          </p:sp>
          <p:sp>
            <p:nvSpPr>
              <p:cNvPr id="54" name="TextBox 53"/>
              <p:cNvSpPr txBox="1"/>
              <p:nvPr/>
            </p:nvSpPr>
            <p:spPr>
              <a:xfrm>
                <a:off x="2322185" y="4932213"/>
                <a:ext cx="357560" cy="584775"/>
              </a:xfrm>
              <a:prstGeom prst="rect">
                <a:avLst/>
              </a:prstGeom>
              <a:noFill/>
            </p:spPr>
            <p:txBody>
              <a:bodyPr wrap="square" rtlCol="0">
                <a:spAutoFit/>
              </a:bodyPr>
              <a:lstStyle/>
              <a:p>
                <a:r>
                  <a:rPr lang="en-GB" sz="3200" b="1" dirty="0"/>
                  <a:t>S</a:t>
                </a:r>
              </a:p>
            </p:txBody>
          </p:sp>
        </p:grpSp>
        <p:sp>
          <p:nvSpPr>
            <p:cNvPr id="31" name="Oval 30"/>
            <p:cNvSpPr/>
            <p:nvPr/>
          </p:nvSpPr>
          <p:spPr>
            <a:xfrm>
              <a:off x="4943557" y="4733787"/>
              <a:ext cx="159229" cy="159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p:cNvGrpSpPr/>
          <p:nvPr/>
        </p:nvGrpSpPr>
        <p:grpSpPr>
          <a:xfrm>
            <a:off x="4542445" y="1196752"/>
            <a:ext cx="4506210" cy="3917080"/>
            <a:chOff x="4542445" y="1196752"/>
            <a:chExt cx="4506210" cy="3917080"/>
          </a:xfrm>
        </p:grpSpPr>
        <p:grpSp>
          <p:nvGrpSpPr>
            <p:cNvPr id="24" name="Group 23"/>
            <p:cNvGrpSpPr/>
            <p:nvPr/>
          </p:nvGrpSpPr>
          <p:grpSpPr>
            <a:xfrm>
              <a:off x="4542445" y="1196752"/>
              <a:ext cx="4506210" cy="3917080"/>
              <a:chOff x="4499992" y="1264404"/>
              <a:chExt cx="4506210" cy="3917080"/>
            </a:xfrm>
          </p:grpSpPr>
          <p:pic>
            <p:nvPicPr>
              <p:cNvPr id="1036" name="Picture 1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26608" y="1556792"/>
                <a:ext cx="3279594" cy="1297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4499992" y="2591842"/>
                <a:ext cx="2656086" cy="2589642"/>
              </a:xfrm>
              <a:prstGeom prst="ellipse">
                <a:avLst/>
              </a:prstGeom>
              <a:solidFill>
                <a:srgbClr val="2BB8C9">
                  <a:alpha val="31000"/>
                </a:srgbClr>
              </a:solidFill>
              <a:ln w="57150">
                <a:solidFill>
                  <a:srgbClr val="2BB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6300192" y="1264404"/>
                <a:ext cx="357560" cy="584775"/>
              </a:xfrm>
              <a:prstGeom prst="rect">
                <a:avLst/>
              </a:prstGeom>
              <a:noFill/>
            </p:spPr>
            <p:txBody>
              <a:bodyPr wrap="square" rtlCol="0">
                <a:spAutoFit/>
              </a:bodyPr>
              <a:lstStyle/>
              <a:p>
                <a:r>
                  <a:rPr lang="en-GB" sz="3200" b="1" dirty="0"/>
                  <a:t>P</a:t>
                </a:r>
              </a:p>
            </p:txBody>
          </p:sp>
          <p:sp>
            <p:nvSpPr>
              <p:cNvPr id="52" name="TextBox 51"/>
              <p:cNvSpPr txBox="1"/>
              <p:nvPr/>
            </p:nvSpPr>
            <p:spPr>
              <a:xfrm>
                <a:off x="7686337" y="1301026"/>
                <a:ext cx="357560" cy="584775"/>
              </a:xfrm>
              <a:prstGeom prst="rect">
                <a:avLst/>
              </a:prstGeom>
              <a:noFill/>
            </p:spPr>
            <p:txBody>
              <a:bodyPr wrap="square" rtlCol="0">
                <a:spAutoFit/>
              </a:bodyPr>
              <a:lstStyle/>
              <a:p>
                <a:r>
                  <a:rPr lang="en-GB" sz="3200" b="1" dirty="0"/>
                  <a:t>S</a:t>
                </a:r>
              </a:p>
            </p:txBody>
          </p:sp>
        </p:grpSp>
        <p:sp>
          <p:nvSpPr>
            <p:cNvPr id="41" name="Freeform 40"/>
            <p:cNvSpPr/>
            <p:nvPr/>
          </p:nvSpPr>
          <p:spPr>
            <a:xfrm>
              <a:off x="6577879" y="2474820"/>
              <a:ext cx="1329691" cy="133363"/>
            </a:xfrm>
            <a:custGeom>
              <a:avLst/>
              <a:gdLst>
                <a:gd name="connsiteX0" fmla="*/ 0 w 1609725"/>
                <a:gd name="connsiteY0" fmla="*/ 0 h 333375"/>
                <a:gd name="connsiteX1" fmla="*/ 0 w 1609725"/>
                <a:gd name="connsiteY1" fmla="*/ 314325 h 333375"/>
                <a:gd name="connsiteX2" fmla="*/ 1609725 w 1609725"/>
                <a:gd name="connsiteY2" fmla="*/ 333375 h 333375"/>
                <a:gd name="connsiteX3" fmla="*/ 1609725 w 1609725"/>
                <a:gd name="connsiteY3" fmla="*/ 38100 h 333375"/>
              </a:gdLst>
              <a:ahLst/>
              <a:cxnLst>
                <a:cxn ang="0">
                  <a:pos x="connsiteX0" y="connsiteY0"/>
                </a:cxn>
                <a:cxn ang="0">
                  <a:pos x="connsiteX1" y="connsiteY1"/>
                </a:cxn>
                <a:cxn ang="0">
                  <a:pos x="connsiteX2" y="connsiteY2"/>
                </a:cxn>
                <a:cxn ang="0">
                  <a:pos x="connsiteX3" y="connsiteY3"/>
                </a:cxn>
              </a:cxnLst>
              <a:rect l="l" t="t" r="r" b="b"/>
              <a:pathLst>
                <a:path w="1609725" h="333375">
                  <a:moveTo>
                    <a:pt x="0" y="0"/>
                  </a:moveTo>
                  <a:lnTo>
                    <a:pt x="0" y="314325"/>
                  </a:lnTo>
                  <a:lnTo>
                    <a:pt x="1609725" y="333375"/>
                  </a:lnTo>
                  <a:lnTo>
                    <a:pt x="1609725" y="3810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a:extLst>
              <a:ext uri="{FF2B5EF4-FFF2-40B4-BE49-F238E27FC236}">
                <a16:creationId xmlns:a16="http://schemas.microsoft.com/office/drawing/2014/main" id="{E0709480-BA0A-4AD5-B1AE-ACC7CA58E455}"/>
              </a:ext>
            </a:extLst>
          </p:cNvPr>
          <p:cNvPicPr>
            <a:picLocks noChangeAspect="1"/>
          </p:cNvPicPr>
          <p:nvPr/>
        </p:nvPicPr>
        <p:blipFill>
          <a:blip r:embed="rId8"/>
          <a:stretch>
            <a:fillRect/>
          </a:stretch>
        </p:blipFill>
        <p:spPr>
          <a:xfrm>
            <a:off x="-339830" y="131532"/>
            <a:ext cx="7748688" cy="1585097"/>
          </a:xfrm>
          <a:prstGeom prst="rect">
            <a:avLst/>
          </a:prstGeom>
        </p:spPr>
      </p:pic>
    </p:spTree>
    <p:extLst>
      <p:ext uri="{BB962C8B-B14F-4D97-AF65-F5344CB8AC3E}">
        <p14:creationId xmlns:p14="http://schemas.microsoft.com/office/powerpoint/2010/main" val="272064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5418C54-3C1D-41F5-8107-F2E28C85589D}"/>
              </a:ext>
            </a:extLst>
          </p:cNvPr>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a:solidFill>
                  <a:schemeClr val="bg1"/>
                </a:solidFill>
                <a:latin typeface="Gulim" panose="020B0600000101010101" pitchFamily="34" charset="-127"/>
                <a:ea typeface="Gulim" panose="020B0600000101010101" pitchFamily="34" charset="-127"/>
              </a:rPr>
              <a:t>THE RICHTER SCALE</a:t>
            </a:r>
            <a:endParaRPr lang="en-AU" dirty="0">
              <a:solidFill>
                <a:schemeClr val="bg1"/>
              </a:solidFill>
              <a:latin typeface="Gulim" panose="020B0600000101010101" pitchFamily="34" charset="-127"/>
              <a:ea typeface="Gulim" panose="020B0600000101010101" pitchFamily="34" charset="-127"/>
            </a:endParaRPr>
          </a:p>
        </p:txBody>
      </p:sp>
      <p:sp>
        <p:nvSpPr>
          <p:cNvPr id="9" name="Rectangle 3">
            <a:extLst>
              <a:ext uri="{FF2B5EF4-FFF2-40B4-BE49-F238E27FC236}">
                <a16:creationId xmlns:a16="http://schemas.microsoft.com/office/drawing/2014/main" id="{B133E073-54F5-4C9D-B153-FEEC2F4FFF6C}"/>
              </a:ext>
            </a:extLst>
          </p:cNvPr>
          <p:cNvSpPr>
            <a:spLocks noGrp="1" noChangeArrowheads="1"/>
          </p:cNvSpPr>
          <p:nvPr>
            <p:ph idx="1"/>
          </p:nvPr>
        </p:nvSpPr>
        <p:spPr>
          <a:xfrm>
            <a:off x="457200" y="2204864"/>
            <a:ext cx="4186808" cy="4525963"/>
          </a:xfrm>
        </p:spPr>
        <p:txBody>
          <a:bodyPr>
            <a:normAutofit/>
          </a:bodyPr>
          <a:lstStyle/>
          <a:p>
            <a:r>
              <a:rPr lang="en-US" altLang="en-US" sz="2400" b="1" dirty="0">
                <a:cs typeface="Times New Roman" panose="02020603050405020304" pitchFamily="18" charset="0"/>
              </a:rPr>
              <a:t>Magnitude scales</a:t>
            </a:r>
            <a:r>
              <a:rPr lang="en-US" altLang="en-US" sz="2400" b="1" dirty="0"/>
              <a:t> </a:t>
            </a:r>
          </a:p>
          <a:p>
            <a:pPr lvl="1"/>
            <a:r>
              <a:rPr lang="en-US" altLang="en-US" sz="2400" b="1" dirty="0">
                <a:solidFill>
                  <a:schemeClr val="tx2"/>
                </a:solidFill>
                <a:cs typeface="Times New Roman" panose="02020603050405020304" pitchFamily="18" charset="0"/>
              </a:rPr>
              <a:t>Richter magnitude</a:t>
            </a:r>
            <a:r>
              <a:rPr lang="en-US" altLang="en-US" sz="2400" b="1" dirty="0">
                <a:cs typeface="Times New Roman" panose="02020603050405020304" pitchFamily="18" charset="0"/>
              </a:rPr>
              <a:t> - concept introduced by Charles Richter in 1935</a:t>
            </a:r>
            <a:r>
              <a:rPr lang="en-US" altLang="en-US" sz="2400" b="1" dirty="0"/>
              <a:t> </a:t>
            </a:r>
          </a:p>
          <a:p>
            <a:pPr lvl="1"/>
            <a:r>
              <a:rPr lang="en-US" altLang="en-US" sz="2400" b="1" dirty="0">
                <a:solidFill>
                  <a:schemeClr val="tx2"/>
                </a:solidFill>
              </a:rPr>
              <a:t>Richter scale</a:t>
            </a:r>
          </a:p>
          <a:p>
            <a:pPr lvl="2"/>
            <a:r>
              <a:rPr lang="en-US" altLang="en-US" sz="2000" b="1" dirty="0">
                <a:cs typeface="Times New Roman" panose="02020603050405020304" pitchFamily="18" charset="0"/>
              </a:rPr>
              <a:t>Based on the amplitude of the largest seismic wave recorded</a:t>
            </a:r>
            <a:r>
              <a:rPr lang="en-US" altLang="en-US" sz="2000" b="1" dirty="0"/>
              <a:t> </a:t>
            </a:r>
          </a:p>
          <a:p>
            <a:pPr lvl="2"/>
            <a:r>
              <a:rPr lang="en-US" altLang="en-US" sz="2000" b="1" dirty="0">
                <a:cs typeface="Times New Roman" panose="02020603050405020304" pitchFamily="18" charset="0"/>
              </a:rPr>
              <a:t>Accounts for the decrease in wave amplitude with increased distance</a:t>
            </a:r>
            <a:r>
              <a:rPr lang="en-US" altLang="en-US" sz="2000" b="1" dirty="0"/>
              <a:t> </a:t>
            </a:r>
          </a:p>
        </p:txBody>
      </p:sp>
      <p:pic>
        <p:nvPicPr>
          <p:cNvPr id="1026" name="Picture 2" descr="Richter 'magnitude' scale explained | CBC News">
            <a:extLst>
              <a:ext uri="{FF2B5EF4-FFF2-40B4-BE49-F238E27FC236}">
                <a16:creationId xmlns:a16="http://schemas.microsoft.com/office/drawing/2014/main" id="{D183F0AC-8F51-464B-9858-EDB1B902A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84577" y="1404710"/>
            <a:ext cx="3854623" cy="502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286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21C7-6788-4348-BF37-48CC9C263071}"/>
              </a:ext>
            </a:extLst>
          </p:cNvPr>
          <p:cNvSpPr>
            <a:spLocks noGrp="1"/>
          </p:cNvSpPr>
          <p:nvPr>
            <p:ph type="title"/>
          </p:nvPr>
        </p:nvSpPr>
        <p:spPr/>
        <p:txBody>
          <a:bodyPr/>
          <a:lstStyle/>
          <a:p>
            <a:pPr algn="l"/>
            <a:r>
              <a:rPr lang="en-AU" dirty="0">
                <a:solidFill>
                  <a:schemeClr val="bg1"/>
                </a:solidFill>
                <a:latin typeface="Gulim" panose="020B0600000101010101" pitchFamily="34" charset="-127"/>
                <a:ea typeface="Gulim" panose="020B0600000101010101" pitchFamily="34" charset="-127"/>
              </a:rPr>
              <a:t>THE RICHTER SCALE</a:t>
            </a:r>
          </a:p>
        </p:txBody>
      </p:sp>
      <p:pic>
        <p:nvPicPr>
          <p:cNvPr id="4" name="Picture 2" descr="Understanding the Richter Scale - YouTube">
            <a:extLst>
              <a:ext uri="{FF2B5EF4-FFF2-40B4-BE49-F238E27FC236}">
                <a16:creationId xmlns:a16="http://schemas.microsoft.com/office/drawing/2014/main" id="{932B08E4-97CF-454A-90A3-FC9146E76A83}"/>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48922" y="2065783"/>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113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18B04-914E-4F2A-AE80-AC8BD036736A}"/>
              </a:ext>
            </a:extLst>
          </p:cNvPr>
          <p:cNvSpPr>
            <a:spLocks noGrp="1"/>
          </p:cNvSpPr>
          <p:nvPr>
            <p:ph type="title"/>
          </p:nvPr>
        </p:nvSpPr>
        <p:spPr/>
        <p:txBody>
          <a:bodyPr/>
          <a:lstStyle/>
          <a:p>
            <a:pPr algn="l"/>
            <a:r>
              <a:rPr lang="en-AU" dirty="0">
                <a:latin typeface="Gulim" panose="020B0600000101010101" pitchFamily="34" charset="-127"/>
                <a:ea typeface="Gulim" panose="020B0600000101010101" pitchFamily="34" charset="-127"/>
              </a:rPr>
              <a:t>EARTHQUAKE PREPARATION</a:t>
            </a:r>
          </a:p>
        </p:txBody>
      </p:sp>
      <p:sp>
        <p:nvSpPr>
          <p:cNvPr id="3" name="Content Placeholder 2">
            <a:extLst>
              <a:ext uri="{FF2B5EF4-FFF2-40B4-BE49-F238E27FC236}">
                <a16:creationId xmlns:a16="http://schemas.microsoft.com/office/drawing/2014/main" id="{C9FA6C07-8AB8-4DC3-A140-560E77A1CE15}"/>
              </a:ext>
            </a:extLst>
          </p:cNvPr>
          <p:cNvSpPr>
            <a:spLocks noGrp="1"/>
          </p:cNvSpPr>
          <p:nvPr>
            <p:ph idx="1"/>
          </p:nvPr>
        </p:nvSpPr>
        <p:spPr>
          <a:xfrm>
            <a:off x="457200" y="1451211"/>
            <a:ext cx="8229600" cy="2160240"/>
          </a:xfrm>
        </p:spPr>
        <p:txBody>
          <a:bodyPr>
            <a:normAutofit fontScale="92500" lnSpcReduction="10000"/>
          </a:bodyPr>
          <a:lstStyle/>
          <a:p>
            <a:r>
              <a:rPr lang="en-AU" dirty="0">
                <a:solidFill>
                  <a:srgbClr val="171717"/>
                </a:solidFill>
                <a:latin typeface="Merriweather Web"/>
              </a:rPr>
              <a:t>I</a:t>
            </a:r>
            <a:r>
              <a:rPr lang="en-AU" b="0" i="0" dirty="0">
                <a:solidFill>
                  <a:srgbClr val="171717"/>
                </a:solidFill>
                <a:effectLst/>
                <a:latin typeface="Merriweather Web"/>
              </a:rPr>
              <a:t>dentifying hazards</a:t>
            </a:r>
          </a:p>
          <a:p>
            <a:r>
              <a:rPr lang="en-AU" dirty="0">
                <a:solidFill>
                  <a:srgbClr val="171717"/>
                </a:solidFill>
                <a:latin typeface="Merriweather Web"/>
              </a:rPr>
              <a:t>Detection technology</a:t>
            </a:r>
            <a:endParaRPr lang="en-AU" b="0" i="0" dirty="0">
              <a:solidFill>
                <a:srgbClr val="171717"/>
              </a:solidFill>
              <a:effectLst/>
              <a:latin typeface="Merriweather Web"/>
            </a:endParaRPr>
          </a:p>
          <a:p>
            <a:r>
              <a:rPr lang="en-AU" b="1" dirty="0">
                <a:solidFill>
                  <a:srgbClr val="171717"/>
                </a:solidFill>
                <a:latin typeface="Merriweather Web"/>
              </a:rPr>
              <a:t>B</a:t>
            </a:r>
            <a:r>
              <a:rPr lang="en-AU" b="1" i="0" dirty="0">
                <a:solidFill>
                  <a:srgbClr val="171717"/>
                </a:solidFill>
                <a:effectLst/>
                <a:latin typeface="Merriweather Web"/>
              </a:rPr>
              <a:t>uilding safer structures</a:t>
            </a:r>
          </a:p>
          <a:p>
            <a:r>
              <a:rPr lang="en-AU" dirty="0">
                <a:solidFill>
                  <a:srgbClr val="171717"/>
                </a:solidFill>
                <a:latin typeface="Merriweather Web"/>
              </a:rPr>
              <a:t>P</a:t>
            </a:r>
            <a:r>
              <a:rPr lang="en-AU" b="0" i="0" dirty="0">
                <a:solidFill>
                  <a:srgbClr val="171717"/>
                </a:solidFill>
                <a:effectLst/>
                <a:latin typeface="Merriweather Web"/>
              </a:rPr>
              <a:t>roviding education on earthquake safety</a:t>
            </a:r>
          </a:p>
        </p:txBody>
      </p:sp>
      <p:pic>
        <p:nvPicPr>
          <p:cNvPr id="4" name="Picture 3">
            <a:extLst>
              <a:ext uri="{FF2B5EF4-FFF2-40B4-BE49-F238E27FC236}">
                <a16:creationId xmlns:a16="http://schemas.microsoft.com/office/drawing/2014/main" id="{73C790D8-B0F6-49C3-A1F0-CA3E6BD94D24}"/>
              </a:ext>
            </a:extLst>
          </p:cNvPr>
          <p:cNvPicPr>
            <a:picLocks noChangeAspect="1"/>
          </p:cNvPicPr>
          <p:nvPr/>
        </p:nvPicPr>
        <p:blipFill>
          <a:blip r:embed="rId2"/>
          <a:stretch>
            <a:fillRect/>
          </a:stretch>
        </p:blipFill>
        <p:spPr>
          <a:xfrm>
            <a:off x="492800" y="3581400"/>
            <a:ext cx="2486025" cy="3276600"/>
          </a:xfrm>
          <a:prstGeom prst="rect">
            <a:avLst/>
          </a:prstGeom>
        </p:spPr>
      </p:pic>
      <p:pic>
        <p:nvPicPr>
          <p:cNvPr id="5" name="Picture 4">
            <a:extLst>
              <a:ext uri="{FF2B5EF4-FFF2-40B4-BE49-F238E27FC236}">
                <a16:creationId xmlns:a16="http://schemas.microsoft.com/office/drawing/2014/main" id="{D718DACC-0063-40C7-A0E0-72BC02BEA5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7257" y="3558512"/>
            <a:ext cx="5098099" cy="3299488"/>
          </a:xfrm>
          <a:prstGeom prst="rect">
            <a:avLst/>
          </a:prstGeom>
        </p:spPr>
      </p:pic>
    </p:spTree>
    <p:extLst>
      <p:ext uri="{BB962C8B-B14F-4D97-AF65-F5344CB8AC3E}">
        <p14:creationId xmlns:p14="http://schemas.microsoft.com/office/powerpoint/2010/main" val="1377544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01561" y="1315549"/>
            <a:ext cx="4262977" cy="543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062"/>
          <p:cNvSpPr txBox="1"/>
          <p:nvPr/>
        </p:nvSpPr>
        <p:spPr>
          <a:xfrm>
            <a:off x="6147877" y="1654701"/>
            <a:ext cx="3800103" cy="4762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GB" sz="2400" b="1" dirty="0">
                <a:solidFill>
                  <a:schemeClr val="tx1"/>
                </a:solidFill>
                <a:effectLst/>
                <a:ea typeface="Calibri"/>
                <a:cs typeface="Times New Roman"/>
              </a:rPr>
              <a:t>Computer controlled weights on roof</a:t>
            </a:r>
            <a:endParaRPr lang="en-GB" sz="3200" dirty="0">
              <a:solidFill>
                <a:schemeClr val="tx1"/>
              </a:solidFill>
              <a:effectLst/>
              <a:ea typeface="Calibri"/>
              <a:cs typeface="Times New Roman"/>
            </a:endParaRPr>
          </a:p>
        </p:txBody>
      </p:sp>
      <p:sp>
        <p:nvSpPr>
          <p:cNvPr id="7" name="Text Box 1063"/>
          <p:cNvSpPr txBox="1"/>
          <p:nvPr/>
        </p:nvSpPr>
        <p:spPr>
          <a:xfrm>
            <a:off x="6660232" y="2852936"/>
            <a:ext cx="2234117" cy="4286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GB" sz="2400" b="1" dirty="0">
                <a:solidFill>
                  <a:srgbClr val="2BB8C9"/>
                </a:solidFill>
                <a:effectLst/>
                <a:ea typeface="Calibri"/>
                <a:cs typeface="Times New Roman"/>
              </a:rPr>
              <a:t>Open areas for evacuation</a:t>
            </a:r>
            <a:endParaRPr lang="en-GB" sz="3200" dirty="0">
              <a:solidFill>
                <a:srgbClr val="2BB8C9"/>
              </a:solidFill>
              <a:effectLst/>
              <a:ea typeface="Calibri"/>
              <a:cs typeface="Times New Roman"/>
            </a:endParaRPr>
          </a:p>
        </p:txBody>
      </p:sp>
      <p:sp>
        <p:nvSpPr>
          <p:cNvPr id="8" name="Text Box 1065"/>
          <p:cNvSpPr txBox="1"/>
          <p:nvPr/>
        </p:nvSpPr>
        <p:spPr>
          <a:xfrm>
            <a:off x="218787" y="3281561"/>
            <a:ext cx="3081694" cy="4476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GB" sz="2400" b="1" dirty="0">
                <a:solidFill>
                  <a:schemeClr val="tx1"/>
                </a:solidFill>
                <a:effectLst/>
                <a:ea typeface="Calibri"/>
                <a:cs typeface="Times New Roman"/>
              </a:rPr>
              <a:t>Fire resistant building materials</a:t>
            </a:r>
            <a:endParaRPr lang="en-GB" sz="3200" dirty="0">
              <a:solidFill>
                <a:schemeClr val="tx1"/>
              </a:solidFill>
              <a:effectLst/>
              <a:ea typeface="Calibri"/>
              <a:cs typeface="Times New Roman"/>
            </a:endParaRPr>
          </a:p>
        </p:txBody>
      </p:sp>
      <p:sp>
        <p:nvSpPr>
          <p:cNvPr id="9" name="Text Box 1066"/>
          <p:cNvSpPr txBox="1"/>
          <p:nvPr/>
        </p:nvSpPr>
        <p:spPr>
          <a:xfrm>
            <a:off x="6953732" y="5675568"/>
            <a:ext cx="2434014" cy="3943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GB" sz="2400" b="1" dirty="0">
                <a:solidFill>
                  <a:srgbClr val="2BB8C9"/>
                </a:solidFill>
                <a:effectLst/>
                <a:ea typeface="Calibri"/>
                <a:cs typeface="Times New Roman"/>
              </a:rPr>
              <a:t>Rubber shock absorbers</a:t>
            </a:r>
            <a:endParaRPr lang="en-GB" sz="3200" dirty="0">
              <a:solidFill>
                <a:srgbClr val="2BB8C9"/>
              </a:solidFill>
              <a:effectLst/>
              <a:ea typeface="Calibri"/>
              <a:cs typeface="Times New Roman"/>
            </a:endParaRPr>
          </a:p>
        </p:txBody>
      </p:sp>
      <p:sp>
        <p:nvSpPr>
          <p:cNvPr id="10" name="Text Box 1069"/>
          <p:cNvSpPr txBox="1"/>
          <p:nvPr/>
        </p:nvSpPr>
        <p:spPr>
          <a:xfrm>
            <a:off x="7011973" y="4245074"/>
            <a:ext cx="2190268" cy="4762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GB" sz="2400" b="1" dirty="0">
                <a:solidFill>
                  <a:schemeClr val="tx1"/>
                </a:solidFill>
                <a:effectLst/>
                <a:ea typeface="Calibri"/>
                <a:cs typeface="Times New Roman"/>
              </a:rPr>
              <a:t>Foundations sunk into solid rock</a:t>
            </a:r>
            <a:endParaRPr lang="en-GB" sz="3200" dirty="0">
              <a:solidFill>
                <a:schemeClr val="tx1"/>
              </a:solidFill>
              <a:effectLst/>
              <a:ea typeface="Calibri"/>
              <a:cs typeface="Times New Roman"/>
            </a:endParaRPr>
          </a:p>
        </p:txBody>
      </p:sp>
      <p:sp>
        <p:nvSpPr>
          <p:cNvPr id="11" name="Text Box 1070"/>
          <p:cNvSpPr txBox="1"/>
          <p:nvPr/>
        </p:nvSpPr>
        <p:spPr>
          <a:xfrm>
            <a:off x="218787" y="2132856"/>
            <a:ext cx="3764289" cy="438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GB" sz="2400" b="1" dirty="0">
                <a:solidFill>
                  <a:srgbClr val="2BB8C9"/>
                </a:solidFill>
                <a:effectLst/>
                <a:ea typeface="Calibri"/>
                <a:cs typeface="Times New Roman"/>
              </a:rPr>
              <a:t>Cross bracing – allows building to twist</a:t>
            </a:r>
            <a:endParaRPr lang="en-GB" sz="3200" dirty="0">
              <a:solidFill>
                <a:srgbClr val="2BB8C9"/>
              </a:solidFill>
              <a:effectLst/>
              <a:ea typeface="Calibri"/>
              <a:cs typeface="Times New Roman"/>
            </a:endParaRPr>
          </a:p>
        </p:txBody>
      </p:sp>
      <p:sp>
        <p:nvSpPr>
          <p:cNvPr id="12" name="Text Box 1025"/>
          <p:cNvSpPr txBox="1"/>
          <p:nvPr/>
        </p:nvSpPr>
        <p:spPr>
          <a:xfrm>
            <a:off x="253068" y="5406010"/>
            <a:ext cx="2734756" cy="4667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GB" sz="2400" b="1" dirty="0">
                <a:solidFill>
                  <a:schemeClr val="tx1"/>
                </a:solidFill>
                <a:effectLst/>
                <a:ea typeface="Calibri"/>
                <a:cs typeface="Times New Roman"/>
              </a:rPr>
              <a:t>Road – quick access for emergency services</a:t>
            </a:r>
            <a:endParaRPr lang="en-GB" sz="3200" dirty="0">
              <a:solidFill>
                <a:schemeClr val="tx1"/>
              </a:solidFill>
              <a:effectLst/>
              <a:ea typeface="Calibri"/>
              <a:cs typeface="Times New Roman"/>
            </a:endParaRPr>
          </a:p>
        </p:txBody>
      </p:sp>
      <p:sp>
        <p:nvSpPr>
          <p:cNvPr id="13" name="Text Box 265"/>
          <p:cNvSpPr txBox="1"/>
          <p:nvPr/>
        </p:nvSpPr>
        <p:spPr>
          <a:xfrm>
            <a:off x="253067" y="4245074"/>
            <a:ext cx="2433748" cy="438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GB" sz="2400" b="1" dirty="0">
                <a:solidFill>
                  <a:srgbClr val="2BB8C9"/>
                </a:solidFill>
                <a:effectLst/>
                <a:ea typeface="Calibri"/>
                <a:cs typeface="Times New Roman"/>
              </a:rPr>
              <a:t>Automatic</a:t>
            </a:r>
            <a:r>
              <a:rPr lang="en-GB" sz="2400" b="1" dirty="0">
                <a:solidFill>
                  <a:schemeClr val="tx1"/>
                </a:solidFill>
                <a:effectLst/>
                <a:ea typeface="Calibri"/>
                <a:cs typeface="Times New Roman"/>
              </a:rPr>
              <a:t> </a:t>
            </a:r>
            <a:r>
              <a:rPr lang="en-GB" sz="2400" b="1" dirty="0">
                <a:solidFill>
                  <a:srgbClr val="2BB8C9"/>
                </a:solidFill>
                <a:effectLst/>
                <a:ea typeface="Calibri"/>
                <a:cs typeface="Times New Roman"/>
              </a:rPr>
              <a:t>shutters</a:t>
            </a:r>
            <a:endParaRPr lang="en-GB" sz="3200" dirty="0">
              <a:solidFill>
                <a:srgbClr val="2BB8C9"/>
              </a:solidFill>
              <a:effectLst/>
              <a:ea typeface="Calibri"/>
              <a:cs typeface="Times New Roman"/>
            </a:endParaRPr>
          </a:p>
        </p:txBody>
      </p:sp>
      <p:cxnSp>
        <p:nvCxnSpPr>
          <p:cNvPr id="15" name="Straight Arrow Connector 14"/>
          <p:cNvCxnSpPr/>
          <p:nvPr/>
        </p:nvCxnSpPr>
        <p:spPr>
          <a:xfrm>
            <a:off x="2546000" y="2852936"/>
            <a:ext cx="1437076" cy="65246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580112" y="6037939"/>
            <a:ext cx="137548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076056" y="4755046"/>
            <a:ext cx="1870012" cy="105021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300192" y="3237731"/>
            <a:ext cx="432048" cy="115681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372744" y="1412776"/>
            <a:ext cx="1700512" cy="55211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528112" y="4034036"/>
            <a:ext cx="2035776" cy="72101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128315" y="4941168"/>
            <a:ext cx="715493" cy="57606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5969BA0-DC35-403A-BBFB-B1530458679C}"/>
              </a:ext>
            </a:extLst>
          </p:cNvPr>
          <p:cNvPicPr>
            <a:picLocks noChangeAspect="1"/>
          </p:cNvPicPr>
          <p:nvPr/>
        </p:nvPicPr>
        <p:blipFill>
          <a:blip r:embed="rId4"/>
          <a:stretch>
            <a:fillRect/>
          </a:stretch>
        </p:blipFill>
        <p:spPr>
          <a:xfrm>
            <a:off x="-47063" y="-10943"/>
            <a:ext cx="6541575" cy="1926503"/>
          </a:xfrm>
          <a:prstGeom prst="rect">
            <a:avLst/>
          </a:prstGeom>
        </p:spPr>
      </p:pic>
    </p:spTree>
    <p:extLst>
      <p:ext uri="{BB962C8B-B14F-4D97-AF65-F5344CB8AC3E}">
        <p14:creationId xmlns:p14="http://schemas.microsoft.com/office/powerpoint/2010/main" val="1752355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8FFB-11B2-40ED-8F3C-0CB83DBDE39A}"/>
              </a:ext>
            </a:extLst>
          </p:cNvPr>
          <p:cNvSpPr>
            <a:spLocks noGrp="1"/>
          </p:cNvSpPr>
          <p:nvPr>
            <p:ph type="title"/>
          </p:nvPr>
        </p:nvSpPr>
        <p:spPr/>
        <p:txBody>
          <a:bodyPr>
            <a:normAutofit fontScale="90000"/>
          </a:bodyPr>
          <a:lstStyle/>
          <a:p>
            <a:pPr algn="l"/>
            <a:r>
              <a:rPr lang="en-AU" dirty="0">
                <a:solidFill>
                  <a:schemeClr val="bg1"/>
                </a:solidFill>
              </a:rPr>
              <a:t>Earthquake Resistance Building Engineering Challenge</a:t>
            </a:r>
          </a:p>
        </p:txBody>
      </p:sp>
      <p:sp>
        <p:nvSpPr>
          <p:cNvPr id="3" name="Content Placeholder 2">
            <a:extLst>
              <a:ext uri="{FF2B5EF4-FFF2-40B4-BE49-F238E27FC236}">
                <a16:creationId xmlns:a16="http://schemas.microsoft.com/office/drawing/2014/main" id="{9A34D6E8-D1E0-4ECA-9141-F40440336248}"/>
              </a:ext>
            </a:extLst>
          </p:cNvPr>
          <p:cNvSpPr>
            <a:spLocks noGrp="1"/>
          </p:cNvSpPr>
          <p:nvPr>
            <p:ph idx="1"/>
          </p:nvPr>
        </p:nvSpPr>
        <p:spPr>
          <a:xfrm>
            <a:off x="628650" y="2226469"/>
            <a:ext cx="7886700" cy="994172"/>
          </a:xfrm>
        </p:spPr>
        <p:txBody>
          <a:bodyPr>
            <a:normAutofit fontScale="77500" lnSpcReduction="20000"/>
          </a:bodyPr>
          <a:lstStyle/>
          <a:p>
            <a:pPr marL="0" indent="0">
              <a:buNone/>
            </a:pPr>
            <a:r>
              <a:rPr lang="en-AU" dirty="0"/>
              <a:t>Stile Lesson:</a:t>
            </a:r>
          </a:p>
          <a:p>
            <a:r>
              <a:rPr lang="en-AU" dirty="0"/>
              <a:t>3.6 Engineering challenge: Earthquake-resistant building</a:t>
            </a:r>
          </a:p>
          <a:p>
            <a:endParaRPr lang="en-AU" dirty="0"/>
          </a:p>
          <a:p>
            <a:endParaRPr lang="en-AU" dirty="0"/>
          </a:p>
        </p:txBody>
      </p:sp>
      <p:pic>
        <p:nvPicPr>
          <p:cNvPr id="2050" name="Picture 2" descr="Earthquake Proof Buildings? Science Fair Project with Justin - YouTube">
            <a:extLst>
              <a:ext uri="{FF2B5EF4-FFF2-40B4-BE49-F238E27FC236}">
                <a16:creationId xmlns:a16="http://schemas.microsoft.com/office/drawing/2014/main" id="{5FB784B5-0D4A-4250-A2EC-3B3ADEBA95A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08534" y="3229351"/>
            <a:ext cx="4926932" cy="277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322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3C54-0C7E-4EF5-B3B1-3B5329B7D9D8}"/>
              </a:ext>
            </a:extLst>
          </p:cNvPr>
          <p:cNvSpPr>
            <a:spLocks noGrp="1"/>
          </p:cNvSpPr>
          <p:nvPr>
            <p:ph type="title"/>
          </p:nvPr>
        </p:nvSpPr>
        <p:spPr/>
        <p:txBody>
          <a:bodyPr/>
          <a:lstStyle/>
          <a:p>
            <a:r>
              <a:rPr lang="en-AU" b="1" dirty="0">
                <a:solidFill>
                  <a:schemeClr val="bg1"/>
                </a:solidFill>
              </a:rPr>
              <a:t>Design brief</a:t>
            </a:r>
            <a:endParaRPr lang="en-AU" dirty="0">
              <a:solidFill>
                <a:schemeClr val="bg1"/>
              </a:solidFill>
            </a:endParaRPr>
          </a:p>
        </p:txBody>
      </p:sp>
      <p:sp>
        <p:nvSpPr>
          <p:cNvPr id="3" name="Content Placeholder 2">
            <a:extLst>
              <a:ext uri="{FF2B5EF4-FFF2-40B4-BE49-F238E27FC236}">
                <a16:creationId xmlns:a16="http://schemas.microsoft.com/office/drawing/2014/main" id="{56FD0D13-67F1-4D80-B15A-4E10B578285E}"/>
              </a:ext>
            </a:extLst>
          </p:cNvPr>
          <p:cNvSpPr>
            <a:spLocks noGrp="1"/>
          </p:cNvSpPr>
          <p:nvPr>
            <p:ph idx="1"/>
          </p:nvPr>
        </p:nvSpPr>
        <p:spPr>
          <a:xfrm>
            <a:off x="457200" y="2042245"/>
            <a:ext cx="8229600" cy="4525963"/>
          </a:xfrm>
        </p:spPr>
        <p:txBody>
          <a:bodyPr>
            <a:normAutofit/>
          </a:bodyPr>
          <a:lstStyle/>
          <a:p>
            <a:pPr marL="0" indent="0">
              <a:buNone/>
            </a:pPr>
            <a:r>
              <a:rPr lang="en-AU" sz="2400" dirty="0"/>
              <a:t>You are to design a building that would withstand a major earthquake. You will need to design, build and test a small scale model that meets the following criteria:</a:t>
            </a:r>
          </a:p>
          <a:p>
            <a:pPr lvl="1">
              <a:buFont typeface="Wingdings" panose="05000000000000000000" pitchFamily="2" charset="2"/>
              <a:buChar char="q"/>
            </a:pPr>
            <a:r>
              <a:rPr lang="en-AU" sz="2100" dirty="0"/>
              <a:t>is quick and easy to assemble</a:t>
            </a:r>
          </a:p>
          <a:p>
            <a:pPr lvl="1">
              <a:buFont typeface="Wingdings" panose="05000000000000000000" pitchFamily="2" charset="2"/>
              <a:buChar char="q"/>
            </a:pPr>
            <a:r>
              <a:rPr lang="en-AU" sz="2100" dirty="0"/>
              <a:t>has a minimum height of 60 cm</a:t>
            </a:r>
          </a:p>
          <a:p>
            <a:pPr lvl="1">
              <a:buFont typeface="Wingdings" panose="05000000000000000000" pitchFamily="2" charset="2"/>
              <a:buChar char="q"/>
            </a:pPr>
            <a:r>
              <a:rPr lang="en-AU" sz="2100" dirty="0"/>
              <a:t>has a maximum base of 30 cm x 30 cm</a:t>
            </a:r>
          </a:p>
          <a:p>
            <a:pPr lvl="1">
              <a:buFont typeface="Wingdings" panose="05000000000000000000" pitchFamily="2" charset="2"/>
              <a:buChar char="q"/>
            </a:pPr>
            <a:r>
              <a:rPr lang="en-AU" sz="2100" dirty="0"/>
              <a:t>remains standing after an earthquake, as simulated by shaking a table for 10 seconds</a:t>
            </a:r>
          </a:p>
          <a:p>
            <a:pPr lvl="1">
              <a:buFont typeface="Wingdings" panose="05000000000000000000" pitchFamily="2" charset="2"/>
              <a:buChar char="q"/>
            </a:pPr>
            <a:r>
              <a:rPr lang="en-AU" sz="2100" dirty="0"/>
              <a:t>is constructed from the materials supplied by your teacher</a:t>
            </a:r>
          </a:p>
          <a:p>
            <a:pPr lvl="1">
              <a:buFont typeface="Wingdings" panose="05000000000000000000" pitchFamily="2" charset="2"/>
              <a:buChar char="q"/>
            </a:pPr>
            <a:r>
              <a:rPr lang="en-AU" sz="2100" dirty="0"/>
              <a:t>costs less than $60 to build, given the material costs listed below</a:t>
            </a:r>
          </a:p>
          <a:p>
            <a:pPr marL="0" indent="0">
              <a:buNone/>
            </a:pPr>
            <a:r>
              <a:rPr lang="en-AU" sz="2400" dirty="0"/>
              <a:t>Your model cannot be attached to the table in any way.</a:t>
            </a:r>
          </a:p>
          <a:p>
            <a:endParaRPr lang="en-AU" dirty="0"/>
          </a:p>
        </p:txBody>
      </p:sp>
    </p:spTree>
    <p:extLst>
      <p:ext uri="{BB962C8B-B14F-4D97-AF65-F5344CB8AC3E}">
        <p14:creationId xmlns:p14="http://schemas.microsoft.com/office/powerpoint/2010/main" val="22756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9512" y="6413494"/>
            <a:ext cx="1276942" cy="344228"/>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Pacific plate</a:t>
            </a:r>
          </a:p>
        </p:txBody>
      </p:sp>
      <p:sp>
        <p:nvSpPr>
          <p:cNvPr id="6" name="Rounded Rectangle 5"/>
          <p:cNvSpPr/>
          <p:nvPr/>
        </p:nvSpPr>
        <p:spPr>
          <a:xfrm>
            <a:off x="179512" y="5736501"/>
            <a:ext cx="1008112" cy="535402"/>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Eurasian plate</a:t>
            </a:r>
          </a:p>
        </p:txBody>
      </p:sp>
      <p:sp>
        <p:nvSpPr>
          <p:cNvPr id="7" name="Rounded Rectangle 6"/>
          <p:cNvSpPr/>
          <p:nvPr/>
        </p:nvSpPr>
        <p:spPr>
          <a:xfrm>
            <a:off x="1619968" y="6271903"/>
            <a:ext cx="1545771" cy="506117"/>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North American  plate</a:t>
            </a:r>
          </a:p>
        </p:txBody>
      </p:sp>
      <p:sp>
        <p:nvSpPr>
          <p:cNvPr id="8" name="Rounded Rectangle 7"/>
          <p:cNvSpPr/>
          <p:nvPr/>
        </p:nvSpPr>
        <p:spPr>
          <a:xfrm>
            <a:off x="3339237" y="6271903"/>
            <a:ext cx="1525760" cy="498953"/>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South American plate</a:t>
            </a:r>
          </a:p>
        </p:txBody>
      </p:sp>
      <p:sp>
        <p:nvSpPr>
          <p:cNvPr id="9" name="Rounded Rectangle 8"/>
          <p:cNvSpPr/>
          <p:nvPr/>
        </p:nvSpPr>
        <p:spPr>
          <a:xfrm>
            <a:off x="5130928" y="6438697"/>
            <a:ext cx="1276942" cy="310615"/>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African plate</a:t>
            </a:r>
          </a:p>
        </p:txBody>
      </p:sp>
      <p:sp>
        <p:nvSpPr>
          <p:cNvPr id="10" name="Rounded Rectangle 9"/>
          <p:cNvSpPr/>
          <p:nvPr/>
        </p:nvSpPr>
        <p:spPr>
          <a:xfrm>
            <a:off x="5130928" y="6016498"/>
            <a:ext cx="1276942" cy="255405"/>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Indian plate</a:t>
            </a:r>
          </a:p>
        </p:txBody>
      </p:sp>
      <p:sp>
        <p:nvSpPr>
          <p:cNvPr id="11" name="Rounded Rectangle 10"/>
          <p:cNvSpPr/>
          <p:nvPr/>
        </p:nvSpPr>
        <p:spPr>
          <a:xfrm>
            <a:off x="6561544" y="6197637"/>
            <a:ext cx="1144337" cy="551675"/>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Australian plate</a:t>
            </a:r>
          </a:p>
        </p:txBody>
      </p:sp>
      <p:sp>
        <p:nvSpPr>
          <p:cNvPr id="12" name="Rounded Rectangle 11"/>
          <p:cNvSpPr/>
          <p:nvPr/>
        </p:nvSpPr>
        <p:spPr>
          <a:xfrm>
            <a:off x="7884369" y="6201627"/>
            <a:ext cx="1108449" cy="551675"/>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Arabian plate</a:t>
            </a:r>
          </a:p>
        </p:txBody>
      </p:sp>
      <p:sp>
        <p:nvSpPr>
          <p:cNvPr id="13" name="Rounded Rectangle 12"/>
          <p:cNvSpPr/>
          <p:nvPr/>
        </p:nvSpPr>
        <p:spPr>
          <a:xfrm>
            <a:off x="6754819" y="5864769"/>
            <a:ext cx="1664362" cy="275838"/>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Antarctic plate</a:t>
            </a:r>
          </a:p>
        </p:txBody>
      </p:sp>
      <p:sp>
        <p:nvSpPr>
          <p:cNvPr id="14" name="Rounded Rectangle 13"/>
          <p:cNvSpPr/>
          <p:nvPr/>
        </p:nvSpPr>
        <p:spPr>
          <a:xfrm>
            <a:off x="1403649" y="5817368"/>
            <a:ext cx="1545771" cy="275838"/>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Caribbean plate </a:t>
            </a:r>
          </a:p>
        </p:txBody>
      </p:sp>
      <p:sp>
        <p:nvSpPr>
          <p:cNvPr id="15" name="Rounded Rectangle 14"/>
          <p:cNvSpPr/>
          <p:nvPr/>
        </p:nvSpPr>
        <p:spPr>
          <a:xfrm>
            <a:off x="3255236" y="5817368"/>
            <a:ext cx="1244757" cy="275838"/>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Nazca plate</a:t>
            </a:r>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40" y="1329848"/>
            <a:ext cx="8813306" cy="4406653"/>
          </a:xfrm>
          <a:prstGeom prst="rect">
            <a:avLst/>
          </a:prstGeom>
        </p:spPr>
      </p:pic>
      <p:sp>
        <p:nvSpPr>
          <p:cNvPr id="22" name="TextBox 21"/>
          <p:cNvSpPr txBox="1"/>
          <p:nvPr/>
        </p:nvSpPr>
        <p:spPr>
          <a:xfrm>
            <a:off x="110444" y="2465276"/>
            <a:ext cx="1656184" cy="707886"/>
          </a:xfrm>
          <a:prstGeom prst="rect">
            <a:avLst/>
          </a:prstGeom>
          <a:noFill/>
        </p:spPr>
        <p:txBody>
          <a:bodyPr wrap="square" rtlCol="0">
            <a:spAutoFit/>
          </a:bodyPr>
          <a:lstStyle/>
          <a:p>
            <a:r>
              <a:rPr lang="en-GB" sz="4000" b="1" dirty="0">
                <a:ln>
                  <a:solidFill>
                    <a:schemeClr val="bg1"/>
                  </a:solidFill>
                </a:ln>
                <a:solidFill>
                  <a:srgbClr val="2BB8C9"/>
                </a:solidFill>
              </a:rPr>
              <a:t>Plates</a:t>
            </a:r>
          </a:p>
        </p:txBody>
      </p:sp>
      <p:sp>
        <p:nvSpPr>
          <p:cNvPr id="23" name="TextBox 22"/>
          <p:cNvSpPr txBox="1"/>
          <p:nvPr/>
        </p:nvSpPr>
        <p:spPr>
          <a:xfrm>
            <a:off x="4211959" y="1692009"/>
            <a:ext cx="3816425" cy="707886"/>
          </a:xfrm>
          <a:prstGeom prst="rect">
            <a:avLst/>
          </a:prstGeom>
          <a:noFill/>
          <a:effectLst>
            <a:glow rad="101600">
              <a:schemeClr val="bg1">
                <a:alpha val="60000"/>
              </a:schemeClr>
            </a:glow>
          </a:effectLst>
        </p:spPr>
        <p:txBody>
          <a:bodyPr wrap="square" rtlCol="0">
            <a:spAutoFit/>
          </a:bodyPr>
          <a:lstStyle/>
          <a:p>
            <a:r>
              <a:rPr lang="en-GB" sz="4000" b="1" dirty="0">
                <a:ln>
                  <a:solidFill>
                    <a:schemeClr val="bg1"/>
                  </a:solidFill>
                </a:ln>
                <a:solidFill>
                  <a:srgbClr val="D35241"/>
                </a:solidFill>
              </a:rPr>
              <a:t>Plate boundaries</a:t>
            </a:r>
          </a:p>
        </p:txBody>
      </p:sp>
      <p:cxnSp>
        <p:nvCxnSpPr>
          <p:cNvPr id="24" name="Straight Arrow Connector 23"/>
          <p:cNvCxnSpPr>
            <a:stCxn id="22" idx="2"/>
          </p:cNvCxnSpPr>
          <p:nvPr/>
        </p:nvCxnSpPr>
        <p:spPr>
          <a:xfrm>
            <a:off x="938536" y="3173162"/>
            <a:ext cx="66092" cy="632651"/>
          </a:xfrm>
          <a:prstGeom prst="straightConnector1">
            <a:avLst/>
          </a:prstGeom>
          <a:ln w="63500">
            <a:solidFill>
              <a:schemeClr val="bg1"/>
            </a:solidFill>
            <a:tailEnd type="triangle"/>
          </a:ln>
          <a:effectLst>
            <a:glow rad="12700">
              <a:schemeClr val="accent1"/>
            </a:glo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187624" y="3068960"/>
            <a:ext cx="883804" cy="801174"/>
          </a:xfrm>
          <a:prstGeom prst="straightConnector1">
            <a:avLst/>
          </a:prstGeom>
          <a:ln w="63500">
            <a:solidFill>
              <a:schemeClr val="bg1"/>
            </a:solidFill>
            <a:tailEnd type="triangle"/>
          </a:ln>
          <a:effectLst>
            <a:glow rad="12700">
              <a:schemeClr val="accent1"/>
            </a:glo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538028" y="2465276"/>
            <a:ext cx="854825" cy="353943"/>
          </a:xfrm>
          <a:prstGeom prst="straightConnector1">
            <a:avLst/>
          </a:prstGeom>
          <a:ln w="63500">
            <a:solidFill>
              <a:schemeClr val="bg1"/>
            </a:solidFill>
            <a:tailEnd type="triangle"/>
          </a:ln>
          <a:effectLst>
            <a:glow rad="12700">
              <a:schemeClr val="accent1"/>
            </a:glo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552056" y="2987895"/>
            <a:ext cx="2947937" cy="272639"/>
          </a:xfrm>
          <a:prstGeom prst="straightConnector1">
            <a:avLst/>
          </a:prstGeom>
          <a:ln w="63500">
            <a:solidFill>
              <a:schemeClr val="bg1"/>
            </a:solidFill>
            <a:tailEnd type="triangle"/>
          </a:ln>
          <a:effectLst>
            <a:glow rad="12700">
              <a:schemeClr val="accent1"/>
            </a:glo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456454" y="3068960"/>
            <a:ext cx="1882783" cy="1105974"/>
          </a:xfrm>
          <a:prstGeom prst="straightConnector1">
            <a:avLst/>
          </a:prstGeom>
          <a:ln w="63500">
            <a:solidFill>
              <a:schemeClr val="bg1"/>
            </a:solidFill>
            <a:tailEnd type="triangle"/>
          </a:ln>
          <a:effectLst>
            <a:glow rad="12700">
              <a:schemeClr val="accent1"/>
            </a:glo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652120" y="2273940"/>
            <a:ext cx="288032" cy="2173633"/>
          </a:xfrm>
          <a:prstGeom prst="straightConnector1">
            <a:avLst/>
          </a:prstGeom>
          <a:ln w="635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995936" y="2282384"/>
            <a:ext cx="432048" cy="117511"/>
          </a:xfrm>
          <a:prstGeom prst="straightConnector1">
            <a:avLst/>
          </a:prstGeom>
          <a:ln w="635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506888" y="2282384"/>
            <a:ext cx="945432" cy="1523429"/>
          </a:xfrm>
          <a:prstGeom prst="straightConnector1">
            <a:avLst/>
          </a:prstGeom>
          <a:ln w="635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938937" y="2259801"/>
            <a:ext cx="1089447" cy="1000733"/>
          </a:xfrm>
          <a:prstGeom prst="straightConnector1">
            <a:avLst/>
          </a:prstGeom>
          <a:ln w="635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043" y="76772"/>
            <a:ext cx="579755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639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55881" y="188640"/>
            <a:ext cx="1108016" cy="141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5844" y="2212748"/>
            <a:ext cx="4964228" cy="3416320"/>
          </a:xfrm>
          <a:prstGeom prst="rect">
            <a:avLst/>
          </a:prstGeom>
        </p:spPr>
        <p:txBody>
          <a:bodyPr wrap="square">
            <a:spAutoFit/>
          </a:bodyPr>
          <a:lstStyle/>
          <a:p>
            <a:r>
              <a:rPr lang="en-GB" sz="2400" b="1" dirty="0">
                <a:solidFill>
                  <a:srgbClr val="D35241"/>
                </a:solidFill>
              </a:rPr>
              <a:t>Tips to make your structure more earthquake proof:</a:t>
            </a:r>
          </a:p>
          <a:p>
            <a:pPr marL="285750" indent="-285750">
              <a:buFont typeface="Arial" panose="020B0604020202020204" pitchFamily="34" charset="0"/>
              <a:buChar char="•"/>
            </a:pPr>
            <a:r>
              <a:rPr lang="en-GB" sz="2400" b="1" dirty="0">
                <a:solidFill>
                  <a:srgbClr val="D35241"/>
                </a:solidFill>
              </a:rPr>
              <a:t>Wide base</a:t>
            </a:r>
          </a:p>
          <a:p>
            <a:pPr marL="285750" indent="-285750">
              <a:buFont typeface="Arial" panose="020B0604020202020204" pitchFamily="34" charset="0"/>
              <a:buChar char="•"/>
            </a:pPr>
            <a:r>
              <a:rPr lang="en-GB" sz="2400" b="1" dirty="0">
                <a:solidFill>
                  <a:srgbClr val="D35241"/>
                </a:solidFill>
              </a:rPr>
              <a:t>Solid foundation</a:t>
            </a:r>
          </a:p>
          <a:p>
            <a:pPr marL="285750" indent="-285750">
              <a:buFont typeface="Arial" panose="020B0604020202020204" pitchFamily="34" charset="0"/>
              <a:buChar char="•"/>
            </a:pPr>
            <a:r>
              <a:rPr lang="en-GB" sz="2400" b="1" dirty="0">
                <a:solidFill>
                  <a:srgbClr val="D35241"/>
                </a:solidFill>
              </a:rPr>
              <a:t>Symmetrical design</a:t>
            </a:r>
          </a:p>
          <a:p>
            <a:pPr marL="285750" indent="-285750">
              <a:buFont typeface="Arial" panose="020B0604020202020204" pitchFamily="34" charset="0"/>
              <a:buChar char="•"/>
            </a:pPr>
            <a:r>
              <a:rPr lang="en-GB" sz="2400" b="1" dirty="0">
                <a:solidFill>
                  <a:srgbClr val="D35241"/>
                </a:solidFill>
              </a:rPr>
              <a:t>Think about additional supports</a:t>
            </a:r>
          </a:p>
          <a:p>
            <a:pPr marL="285750" indent="-285750">
              <a:buFont typeface="Arial" panose="020B0604020202020204" pitchFamily="34" charset="0"/>
              <a:buChar char="•"/>
            </a:pPr>
            <a:r>
              <a:rPr lang="en-GB" sz="2400" b="1" dirty="0">
                <a:solidFill>
                  <a:srgbClr val="D35241"/>
                </a:solidFill>
              </a:rPr>
              <a:t>Think about where you might put additional weight</a:t>
            </a:r>
          </a:p>
          <a:p>
            <a:endParaRPr lang="en-GB" sz="2400" dirty="0"/>
          </a:p>
        </p:txBody>
      </p:sp>
      <p:pic>
        <p:nvPicPr>
          <p:cNvPr id="7" name="Picture 6">
            <a:extLst>
              <a:ext uri="{FF2B5EF4-FFF2-40B4-BE49-F238E27FC236}">
                <a16:creationId xmlns:a16="http://schemas.microsoft.com/office/drawing/2014/main" id="{483F33FD-7843-437E-BA79-DB277143DF01}"/>
              </a:ext>
            </a:extLst>
          </p:cNvPr>
          <p:cNvPicPr>
            <a:picLocks noChangeAspect="1"/>
          </p:cNvPicPr>
          <p:nvPr/>
        </p:nvPicPr>
        <p:blipFill>
          <a:blip r:embed="rId4"/>
          <a:stretch>
            <a:fillRect/>
          </a:stretch>
        </p:blipFill>
        <p:spPr>
          <a:xfrm>
            <a:off x="-86145" y="-67353"/>
            <a:ext cx="6950042" cy="2280102"/>
          </a:xfrm>
          <a:prstGeom prst="rect">
            <a:avLst/>
          </a:prstGeom>
        </p:spPr>
      </p:pic>
    </p:spTree>
    <p:extLst>
      <p:ext uri="{BB962C8B-B14F-4D97-AF65-F5344CB8AC3E}">
        <p14:creationId xmlns:p14="http://schemas.microsoft.com/office/powerpoint/2010/main" val="1057323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7909-CA61-4834-BEE0-D18C16D4A4F8}"/>
              </a:ext>
            </a:extLst>
          </p:cNvPr>
          <p:cNvSpPr>
            <a:spLocks noGrp="1"/>
          </p:cNvSpPr>
          <p:nvPr>
            <p:ph type="title"/>
          </p:nvPr>
        </p:nvSpPr>
        <p:spPr>
          <a:xfrm>
            <a:off x="457200" y="255588"/>
            <a:ext cx="8229600" cy="1143000"/>
          </a:xfrm>
        </p:spPr>
        <p:txBody>
          <a:bodyPr/>
          <a:lstStyle/>
          <a:p>
            <a:endParaRPr lang="en-AU"/>
          </a:p>
        </p:txBody>
      </p:sp>
      <p:sp>
        <p:nvSpPr>
          <p:cNvPr id="3" name="Content Placeholder 2">
            <a:extLst>
              <a:ext uri="{FF2B5EF4-FFF2-40B4-BE49-F238E27FC236}">
                <a16:creationId xmlns:a16="http://schemas.microsoft.com/office/drawing/2014/main" id="{DE1190AC-2909-4BC1-863F-FBC44B590C80}"/>
              </a:ext>
            </a:extLst>
          </p:cNvPr>
          <p:cNvSpPr>
            <a:spLocks noGrp="1"/>
          </p:cNvSpPr>
          <p:nvPr>
            <p:ph idx="1"/>
          </p:nvPr>
        </p:nvSpPr>
        <p:spPr/>
        <p:txBody>
          <a:bodyPr/>
          <a:lstStyle/>
          <a:p>
            <a:r>
              <a:rPr lang="en-AU" dirty="0"/>
              <a:t>Week 4 Lesson 2</a:t>
            </a:r>
          </a:p>
          <a:p>
            <a:r>
              <a:rPr lang="en-AU" dirty="0"/>
              <a:t>Finalise design, create building, shake test</a:t>
            </a:r>
          </a:p>
          <a:p>
            <a:r>
              <a:rPr lang="en-AU" dirty="0"/>
              <a:t>Table to identify safety/preparing measures humans use for Earthquakes</a:t>
            </a:r>
          </a:p>
          <a:p>
            <a:r>
              <a:rPr lang="en-AU" dirty="0"/>
              <a:t>Diamond 9?</a:t>
            </a:r>
          </a:p>
          <a:p>
            <a:r>
              <a:rPr lang="en-AU" dirty="0"/>
              <a:t>Earthquakes quiz?</a:t>
            </a:r>
          </a:p>
          <a:p>
            <a:r>
              <a:rPr lang="en-AU" dirty="0"/>
              <a:t>Case study?</a:t>
            </a:r>
          </a:p>
        </p:txBody>
      </p:sp>
    </p:spTree>
    <p:extLst>
      <p:ext uri="{BB962C8B-B14F-4D97-AF65-F5344CB8AC3E}">
        <p14:creationId xmlns:p14="http://schemas.microsoft.com/office/powerpoint/2010/main" val="2437291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492B-DD69-45FA-8486-B406865CECB7}"/>
              </a:ext>
            </a:extLst>
          </p:cNvPr>
          <p:cNvSpPr>
            <a:spLocks noGrp="1"/>
          </p:cNvSpPr>
          <p:nvPr>
            <p:ph type="title"/>
          </p:nvPr>
        </p:nvSpPr>
        <p:spPr/>
        <p:txBody>
          <a:bodyPr/>
          <a:lstStyle/>
          <a:p>
            <a:r>
              <a:rPr lang="en-AU" dirty="0"/>
              <a:t>Diamond Nine</a:t>
            </a:r>
          </a:p>
        </p:txBody>
      </p:sp>
      <p:sp>
        <p:nvSpPr>
          <p:cNvPr id="3" name="Content Placeholder 2">
            <a:extLst>
              <a:ext uri="{FF2B5EF4-FFF2-40B4-BE49-F238E27FC236}">
                <a16:creationId xmlns:a16="http://schemas.microsoft.com/office/drawing/2014/main" id="{4DB0862E-1EC1-48C0-8621-12A29C9E5EC2}"/>
              </a:ext>
            </a:extLst>
          </p:cNvPr>
          <p:cNvSpPr>
            <a:spLocks noGrp="1"/>
          </p:cNvSpPr>
          <p:nvPr>
            <p:ph idx="1"/>
          </p:nvPr>
        </p:nvSpPr>
        <p:spPr>
          <a:xfrm>
            <a:off x="457200" y="2204864"/>
            <a:ext cx="4114800" cy="4235465"/>
          </a:xfrm>
        </p:spPr>
        <p:txBody>
          <a:bodyPr>
            <a:normAutofit/>
          </a:bodyPr>
          <a:lstStyle/>
          <a:p>
            <a:r>
              <a:rPr lang="en-AU" sz="2400" dirty="0"/>
              <a:t>Identify what are the most important to least important strategies to use in </a:t>
            </a:r>
            <a:r>
              <a:rPr lang="en-AU" sz="2400" dirty="0">
                <a:solidFill>
                  <a:srgbClr val="FF0000"/>
                </a:solidFill>
              </a:rPr>
              <a:t>preparation </a:t>
            </a:r>
            <a:r>
              <a:rPr lang="en-AU" sz="2400" dirty="0"/>
              <a:t>to</a:t>
            </a:r>
            <a:r>
              <a:rPr lang="en-AU" sz="2400" dirty="0">
                <a:solidFill>
                  <a:srgbClr val="FF0000"/>
                </a:solidFill>
              </a:rPr>
              <a:t> </a:t>
            </a:r>
            <a:r>
              <a:rPr lang="en-AU" sz="2400" dirty="0"/>
              <a:t>an earthquake</a:t>
            </a:r>
          </a:p>
          <a:p>
            <a:pPr marL="0" indent="0">
              <a:buNone/>
            </a:pPr>
            <a:endParaRPr lang="en-AU" sz="2400" dirty="0"/>
          </a:p>
          <a:p>
            <a:r>
              <a:rPr lang="en-AU" sz="2400" dirty="0"/>
              <a:t>Explain why you have chosen the most important and the least important</a:t>
            </a:r>
          </a:p>
        </p:txBody>
      </p:sp>
      <p:pic>
        <p:nvPicPr>
          <p:cNvPr id="5" name="Picture 4">
            <a:extLst>
              <a:ext uri="{FF2B5EF4-FFF2-40B4-BE49-F238E27FC236}">
                <a16:creationId xmlns:a16="http://schemas.microsoft.com/office/drawing/2014/main" id="{646416C7-7626-4B75-8236-1A9219A51770}"/>
              </a:ext>
            </a:extLst>
          </p:cNvPr>
          <p:cNvPicPr>
            <a:picLocks noChangeAspect="1"/>
          </p:cNvPicPr>
          <p:nvPr/>
        </p:nvPicPr>
        <p:blipFill>
          <a:blip r:embed="rId2"/>
          <a:stretch>
            <a:fillRect/>
          </a:stretch>
        </p:blipFill>
        <p:spPr>
          <a:xfrm>
            <a:off x="5148064" y="1613207"/>
            <a:ext cx="3645811" cy="4840129"/>
          </a:xfrm>
          <a:prstGeom prst="rect">
            <a:avLst/>
          </a:prstGeom>
        </p:spPr>
      </p:pic>
    </p:spTree>
    <p:extLst>
      <p:ext uri="{BB962C8B-B14F-4D97-AF65-F5344CB8AC3E}">
        <p14:creationId xmlns:p14="http://schemas.microsoft.com/office/powerpoint/2010/main" val="837343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40" y="1361749"/>
            <a:ext cx="8813306" cy="4406653"/>
          </a:xfrm>
          <a:prstGeom prst="rect">
            <a:avLst/>
          </a:prstGeom>
        </p:spPr>
      </p:pic>
      <p:sp>
        <p:nvSpPr>
          <p:cNvPr id="6" name="Rounded Rectangle 5"/>
          <p:cNvSpPr/>
          <p:nvPr/>
        </p:nvSpPr>
        <p:spPr>
          <a:xfrm>
            <a:off x="4846547" y="1772816"/>
            <a:ext cx="1008112" cy="535402"/>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Eurasian plate</a:t>
            </a:r>
          </a:p>
        </p:txBody>
      </p:sp>
      <p:sp>
        <p:nvSpPr>
          <p:cNvPr id="14" name="Rounded Rectangle 13"/>
          <p:cNvSpPr/>
          <p:nvPr/>
        </p:nvSpPr>
        <p:spPr>
          <a:xfrm>
            <a:off x="2176534" y="2924944"/>
            <a:ext cx="1545771" cy="275838"/>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Caribbean plate </a:t>
            </a:r>
          </a:p>
        </p:txBody>
      </p:sp>
      <p:sp>
        <p:nvSpPr>
          <p:cNvPr id="15" name="Rounded Rectangle 14"/>
          <p:cNvSpPr/>
          <p:nvPr/>
        </p:nvSpPr>
        <p:spPr>
          <a:xfrm>
            <a:off x="1331640" y="3861048"/>
            <a:ext cx="1244757" cy="275838"/>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Nazca plate</a:t>
            </a:r>
          </a:p>
        </p:txBody>
      </p:sp>
      <p:sp>
        <p:nvSpPr>
          <p:cNvPr id="7" name="Rounded Rectangle 6"/>
          <p:cNvSpPr/>
          <p:nvPr/>
        </p:nvSpPr>
        <p:spPr>
          <a:xfrm>
            <a:off x="1619968" y="1916832"/>
            <a:ext cx="1545771" cy="506117"/>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North American  plate</a:t>
            </a:r>
          </a:p>
        </p:txBody>
      </p:sp>
      <p:sp>
        <p:nvSpPr>
          <p:cNvPr id="5" name="Rounded Rectangle 4"/>
          <p:cNvSpPr/>
          <p:nvPr/>
        </p:nvSpPr>
        <p:spPr>
          <a:xfrm>
            <a:off x="179512" y="3181459"/>
            <a:ext cx="1276942" cy="344228"/>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Pacific plate</a:t>
            </a:r>
          </a:p>
        </p:txBody>
      </p:sp>
      <p:sp>
        <p:nvSpPr>
          <p:cNvPr id="8" name="Rounded Rectangle 7"/>
          <p:cNvSpPr/>
          <p:nvPr/>
        </p:nvSpPr>
        <p:spPr>
          <a:xfrm>
            <a:off x="2771800" y="4013190"/>
            <a:ext cx="1525760" cy="498953"/>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South American plate</a:t>
            </a:r>
          </a:p>
        </p:txBody>
      </p:sp>
      <p:sp>
        <p:nvSpPr>
          <p:cNvPr id="10" name="Rounded Rectangle 9"/>
          <p:cNvSpPr/>
          <p:nvPr/>
        </p:nvSpPr>
        <p:spPr>
          <a:xfrm>
            <a:off x="5856770" y="3098168"/>
            <a:ext cx="1276942" cy="255405"/>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Indian plate</a:t>
            </a:r>
          </a:p>
        </p:txBody>
      </p:sp>
      <p:sp>
        <p:nvSpPr>
          <p:cNvPr id="9" name="Rounded Rectangle 8"/>
          <p:cNvSpPr/>
          <p:nvPr/>
        </p:nvSpPr>
        <p:spPr>
          <a:xfrm>
            <a:off x="4478618" y="3565075"/>
            <a:ext cx="1276942" cy="310615"/>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African plate</a:t>
            </a:r>
          </a:p>
        </p:txBody>
      </p:sp>
      <p:sp>
        <p:nvSpPr>
          <p:cNvPr id="13" name="Rounded Rectangle 12"/>
          <p:cNvSpPr/>
          <p:nvPr/>
        </p:nvSpPr>
        <p:spPr>
          <a:xfrm>
            <a:off x="4465760" y="5373216"/>
            <a:ext cx="1664362" cy="275838"/>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Antarctic plate</a:t>
            </a:r>
          </a:p>
        </p:txBody>
      </p:sp>
      <p:sp>
        <p:nvSpPr>
          <p:cNvPr id="11" name="Rounded Rectangle 10"/>
          <p:cNvSpPr/>
          <p:nvPr/>
        </p:nvSpPr>
        <p:spPr>
          <a:xfrm>
            <a:off x="7294256" y="3960468"/>
            <a:ext cx="1144337" cy="551675"/>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Australian plate</a:t>
            </a:r>
          </a:p>
        </p:txBody>
      </p:sp>
      <p:sp>
        <p:nvSpPr>
          <p:cNvPr id="12" name="Rounded Rectangle 11"/>
          <p:cNvSpPr/>
          <p:nvPr/>
        </p:nvSpPr>
        <p:spPr>
          <a:xfrm>
            <a:off x="5023310" y="2546493"/>
            <a:ext cx="1108449" cy="551675"/>
          </a:xfrm>
          <a:prstGeom prst="roundRect">
            <a:avLst>
              <a:gd name="adj" fmla="val 43022"/>
            </a:avLst>
          </a:prstGeom>
          <a:solidFill>
            <a:srgbClr val="71518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Arabian plate</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6975" y="169441"/>
            <a:ext cx="579755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25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1376772"/>
            <a:ext cx="8856984" cy="4428492"/>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585" y="116632"/>
            <a:ext cx="579755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09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A38702-9282-4426-94CE-E83B9357CACB}"/>
              </a:ext>
            </a:extLst>
          </p:cNvPr>
          <p:cNvPicPr>
            <a:picLocks noGrp="1" noChangeAspect="1"/>
          </p:cNvPicPr>
          <p:nvPr>
            <p:ph idx="1"/>
          </p:nvPr>
        </p:nvPicPr>
        <p:blipFill>
          <a:blip r:embed="rId3"/>
          <a:stretch>
            <a:fillRect/>
          </a:stretch>
        </p:blipFill>
        <p:spPr>
          <a:xfrm>
            <a:off x="-16948" y="-7580"/>
            <a:ext cx="9177895" cy="5112568"/>
          </a:xfrm>
        </p:spPr>
      </p:pic>
      <p:sp>
        <p:nvSpPr>
          <p:cNvPr id="8" name="TextBox 7">
            <a:extLst>
              <a:ext uri="{FF2B5EF4-FFF2-40B4-BE49-F238E27FC236}">
                <a16:creationId xmlns:a16="http://schemas.microsoft.com/office/drawing/2014/main" id="{859A665E-EFC9-4FFC-A144-594FA9D7F488}"/>
              </a:ext>
            </a:extLst>
          </p:cNvPr>
          <p:cNvSpPr txBox="1"/>
          <p:nvPr/>
        </p:nvSpPr>
        <p:spPr>
          <a:xfrm>
            <a:off x="251519" y="5104988"/>
            <a:ext cx="8640960" cy="2031325"/>
          </a:xfrm>
          <a:prstGeom prst="rect">
            <a:avLst/>
          </a:prstGeom>
          <a:noFill/>
        </p:spPr>
        <p:txBody>
          <a:bodyPr wrap="square" rtlCol="0">
            <a:spAutoFit/>
          </a:bodyPr>
          <a:lstStyle/>
          <a:p>
            <a:pPr marL="342900" indent="-342900">
              <a:buFont typeface="+mj-lt"/>
              <a:buAutoNum type="arabicPeriod"/>
            </a:pPr>
            <a:r>
              <a:rPr lang="en-AU" b="1" i="0" dirty="0">
                <a:solidFill>
                  <a:srgbClr val="000000"/>
                </a:solidFill>
                <a:effectLst/>
              </a:rPr>
              <a:t>Identify </a:t>
            </a:r>
            <a:r>
              <a:rPr lang="en-AU" i="0" dirty="0">
                <a:solidFill>
                  <a:srgbClr val="000000"/>
                </a:solidFill>
                <a:effectLst/>
              </a:rPr>
              <a:t>the</a:t>
            </a:r>
            <a:r>
              <a:rPr lang="en-AU" b="0" i="0" dirty="0">
                <a:solidFill>
                  <a:srgbClr val="000000"/>
                </a:solidFill>
                <a:effectLst/>
              </a:rPr>
              <a:t> countries experience a large number of earthquakes </a:t>
            </a:r>
            <a:r>
              <a:rPr lang="en-AU" b="0" i="1" dirty="0">
                <a:solidFill>
                  <a:srgbClr val="000000"/>
                </a:solidFill>
                <a:effectLst/>
              </a:rPr>
              <a:t>and </a:t>
            </a:r>
            <a:r>
              <a:rPr lang="en-AU" b="0" i="0" dirty="0">
                <a:solidFill>
                  <a:srgbClr val="000000"/>
                </a:solidFill>
                <a:effectLst/>
              </a:rPr>
              <a:t>volcanic eruptions?</a:t>
            </a:r>
          </a:p>
          <a:p>
            <a:pPr marL="342900" indent="-342900">
              <a:buFont typeface="+mj-lt"/>
              <a:buAutoNum type="arabicPeriod"/>
            </a:pPr>
            <a:r>
              <a:rPr lang="en-AU" b="0" i="0" dirty="0">
                <a:solidFill>
                  <a:srgbClr val="000000"/>
                </a:solidFill>
                <a:effectLst/>
              </a:rPr>
              <a:t>Why doesn't Australia experience many large earthquakes compared to some other countries? </a:t>
            </a:r>
          </a:p>
          <a:p>
            <a:pPr marL="342900" indent="-342900">
              <a:buFont typeface="+mj-lt"/>
              <a:buAutoNum type="arabicPeriod"/>
            </a:pPr>
            <a:r>
              <a:rPr lang="en-AU" b="1" dirty="0">
                <a:solidFill>
                  <a:srgbClr val="000000"/>
                </a:solidFill>
              </a:rPr>
              <a:t>Describe</a:t>
            </a:r>
            <a:r>
              <a:rPr lang="en-AU" dirty="0">
                <a:solidFill>
                  <a:srgbClr val="000000"/>
                </a:solidFill>
              </a:rPr>
              <a:t> how the pattern of earthquakes relates to plate boundaries, as shown on the map.</a:t>
            </a:r>
          </a:p>
          <a:p>
            <a:endParaRPr lang="en-AU" dirty="0"/>
          </a:p>
        </p:txBody>
      </p:sp>
    </p:spTree>
    <p:extLst>
      <p:ext uri="{BB962C8B-B14F-4D97-AF65-F5344CB8AC3E}">
        <p14:creationId xmlns:p14="http://schemas.microsoft.com/office/powerpoint/2010/main" val="1316107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BDA9F-51BC-493F-8C7F-65CD675663D3}"/>
              </a:ext>
            </a:extLst>
          </p:cNvPr>
          <p:cNvSpPr>
            <a:spLocks noGrp="1"/>
          </p:cNvSpPr>
          <p:nvPr>
            <p:ph type="title"/>
          </p:nvPr>
        </p:nvSpPr>
        <p:spPr/>
        <p:txBody>
          <a:bodyPr/>
          <a:lstStyle/>
          <a:p>
            <a:r>
              <a:rPr lang="en-AU" dirty="0"/>
              <a:t>WHERE TO PUT?</a:t>
            </a:r>
          </a:p>
        </p:txBody>
      </p:sp>
      <p:sp>
        <p:nvSpPr>
          <p:cNvPr id="3" name="Content Placeholder 2">
            <a:extLst>
              <a:ext uri="{FF2B5EF4-FFF2-40B4-BE49-F238E27FC236}">
                <a16:creationId xmlns:a16="http://schemas.microsoft.com/office/drawing/2014/main" id="{E5BC4777-8AE4-42A1-8AB6-CEBA202835D8}"/>
              </a:ext>
            </a:extLst>
          </p:cNvPr>
          <p:cNvSpPr>
            <a:spLocks noGrp="1"/>
          </p:cNvSpPr>
          <p:nvPr>
            <p:ph idx="1"/>
          </p:nvPr>
        </p:nvSpPr>
        <p:spPr/>
        <p:txBody>
          <a:bodyPr/>
          <a:lstStyle/>
          <a:p>
            <a:endParaRPr lang="en-AU"/>
          </a:p>
        </p:txBody>
      </p:sp>
      <p:pic>
        <p:nvPicPr>
          <p:cNvPr id="5" name="Picture 4">
            <a:extLst>
              <a:ext uri="{FF2B5EF4-FFF2-40B4-BE49-F238E27FC236}">
                <a16:creationId xmlns:a16="http://schemas.microsoft.com/office/drawing/2014/main" id="{22242D47-6BE9-4B13-A709-0949115E623D}"/>
              </a:ext>
            </a:extLst>
          </p:cNvPr>
          <p:cNvPicPr>
            <a:picLocks noChangeAspect="1"/>
          </p:cNvPicPr>
          <p:nvPr/>
        </p:nvPicPr>
        <p:blipFill>
          <a:blip r:embed="rId2"/>
          <a:stretch>
            <a:fillRect/>
          </a:stretch>
        </p:blipFill>
        <p:spPr>
          <a:xfrm>
            <a:off x="619125" y="1477137"/>
            <a:ext cx="7905750" cy="2667000"/>
          </a:xfrm>
          <a:prstGeom prst="rect">
            <a:avLst/>
          </a:prstGeom>
        </p:spPr>
      </p:pic>
      <p:pic>
        <p:nvPicPr>
          <p:cNvPr id="7" name="Picture 6">
            <a:extLst>
              <a:ext uri="{FF2B5EF4-FFF2-40B4-BE49-F238E27FC236}">
                <a16:creationId xmlns:a16="http://schemas.microsoft.com/office/drawing/2014/main" id="{E8C90F82-6487-4C43-8F2B-7AA4913C7FF0}"/>
              </a:ext>
            </a:extLst>
          </p:cNvPr>
          <p:cNvPicPr>
            <a:picLocks noChangeAspect="1"/>
          </p:cNvPicPr>
          <p:nvPr/>
        </p:nvPicPr>
        <p:blipFill>
          <a:blip r:embed="rId3"/>
          <a:stretch>
            <a:fillRect/>
          </a:stretch>
        </p:blipFill>
        <p:spPr>
          <a:xfrm>
            <a:off x="2051720" y="3241698"/>
            <a:ext cx="5351884" cy="3341664"/>
          </a:xfrm>
          <a:prstGeom prst="rect">
            <a:avLst/>
          </a:prstGeom>
        </p:spPr>
      </p:pic>
    </p:spTree>
    <p:extLst>
      <p:ext uri="{BB962C8B-B14F-4D97-AF65-F5344CB8AC3E}">
        <p14:creationId xmlns:p14="http://schemas.microsoft.com/office/powerpoint/2010/main" val="1249682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4EF7-C961-44B5-BAB3-33ED5C98C8A2}"/>
              </a:ext>
            </a:extLst>
          </p:cNvPr>
          <p:cNvSpPr>
            <a:spLocks noGrp="1"/>
          </p:cNvSpPr>
          <p:nvPr>
            <p:ph type="title"/>
          </p:nvPr>
        </p:nvSpPr>
        <p:spPr>
          <a:xfrm>
            <a:off x="457200" y="274638"/>
            <a:ext cx="6419056" cy="1143000"/>
          </a:xfrm>
        </p:spPr>
        <p:txBody>
          <a:bodyPr>
            <a:normAutofit fontScale="90000"/>
          </a:bodyPr>
          <a:lstStyle/>
          <a:p>
            <a:pPr algn="l"/>
            <a:r>
              <a:rPr lang="en-AU" dirty="0">
                <a:solidFill>
                  <a:schemeClr val="bg1"/>
                </a:solidFill>
                <a:latin typeface="Gulim" panose="020B0600000101010101" pitchFamily="34" charset="-127"/>
                <a:ea typeface="Gulim" panose="020B0600000101010101" pitchFamily="34" charset="-127"/>
              </a:rPr>
              <a:t>WHAT WE ALREADY KNOW</a:t>
            </a:r>
          </a:p>
        </p:txBody>
      </p:sp>
      <p:pic>
        <p:nvPicPr>
          <p:cNvPr id="6" name="Content Placeholder 5">
            <a:extLst>
              <a:ext uri="{FF2B5EF4-FFF2-40B4-BE49-F238E27FC236}">
                <a16:creationId xmlns:a16="http://schemas.microsoft.com/office/drawing/2014/main" id="{36DE76AA-E03B-4309-B312-1C17FEE6CDE0}"/>
              </a:ext>
            </a:extLst>
          </p:cNvPr>
          <p:cNvPicPr>
            <a:picLocks noGrp="1" noChangeAspect="1"/>
          </p:cNvPicPr>
          <p:nvPr>
            <p:ph idx="1"/>
          </p:nvPr>
        </p:nvPicPr>
        <p:blipFill>
          <a:blip r:embed="rId2"/>
          <a:stretch>
            <a:fillRect/>
          </a:stretch>
        </p:blipFill>
        <p:spPr>
          <a:xfrm>
            <a:off x="1259632" y="1628800"/>
            <a:ext cx="6917939" cy="4611959"/>
          </a:xfrm>
          <a:prstGeom prst="rect">
            <a:avLst/>
          </a:prstGeom>
        </p:spPr>
      </p:pic>
    </p:spTree>
    <p:extLst>
      <p:ext uri="{BB962C8B-B14F-4D97-AF65-F5344CB8AC3E}">
        <p14:creationId xmlns:p14="http://schemas.microsoft.com/office/powerpoint/2010/main" val="13544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21902" y="1758482"/>
            <a:ext cx="5265551" cy="3905672"/>
            <a:chOff x="2821902" y="1758482"/>
            <a:chExt cx="5265551" cy="3905672"/>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1902" y="1758482"/>
              <a:ext cx="4863280" cy="3905672"/>
            </a:xfrm>
            <a:prstGeom prst="rect">
              <a:avLst/>
            </a:prstGeom>
          </p:spPr>
        </p:pic>
        <p:sp>
          <p:nvSpPr>
            <p:cNvPr id="15" name="Left Arrow 14"/>
            <p:cNvSpPr/>
            <p:nvPr/>
          </p:nvSpPr>
          <p:spPr>
            <a:xfrm rot="12809235">
              <a:off x="6249874" y="3565211"/>
              <a:ext cx="1837579" cy="972305"/>
            </a:xfrm>
            <a:prstGeom prst="leftArrow">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p:cNvGrpSpPr/>
          <p:nvPr/>
        </p:nvGrpSpPr>
        <p:grpSpPr>
          <a:xfrm>
            <a:off x="695332" y="2675539"/>
            <a:ext cx="5441516" cy="4147167"/>
            <a:chOff x="695332" y="2675539"/>
            <a:chExt cx="5441516" cy="4147167"/>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7624" y="2917034"/>
              <a:ext cx="4949224" cy="3905672"/>
            </a:xfrm>
            <a:prstGeom prst="rect">
              <a:avLst/>
            </a:prstGeom>
          </p:spPr>
        </p:pic>
        <p:sp>
          <p:nvSpPr>
            <p:cNvPr id="14" name="Left Arrow 13"/>
            <p:cNvSpPr/>
            <p:nvPr/>
          </p:nvSpPr>
          <p:spPr>
            <a:xfrm rot="2240667">
              <a:off x="695332" y="2675539"/>
              <a:ext cx="1767977" cy="935477"/>
            </a:xfrm>
            <a:prstGeom prst="leftArrow">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6911752" y="1511916"/>
            <a:ext cx="2232248" cy="1446550"/>
          </a:xfrm>
          <a:prstGeom prst="rect">
            <a:avLst/>
          </a:prstGeom>
          <a:noFill/>
        </p:spPr>
        <p:txBody>
          <a:bodyPr wrap="square" rtlCol="0">
            <a:spAutoFit/>
          </a:bodyPr>
          <a:lstStyle/>
          <a:p>
            <a:r>
              <a:rPr lang="en-GB" sz="4400" b="1" dirty="0"/>
              <a:t>Lots of friction!</a:t>
            </a:r>
          </a:p>
        </p:txBody>
      </p:sp>
      <p:pic>
        <p:nvPicPr>
          <p:cNvPr id="7" name="Picture 6">
            <a:extLst>
              <a:ext uri="{FF2B5EF4-FFF2-40B4-BE49-F238E27FC236}">
                <a16:creationId xmlns:a16="http://schemas.microsoft.com/office/drawing/2014/main" id="{11084CEA-AB62-4B69-8202-BF97F6FCF906}"/>
              </a:ext>
            </a:extLst>
          </p:cNvPr>
          <p:cNvPicPr>
            <a:picLocks noChangeAspect="1"/>
          </p:cNvPicPr>
          <p:nvPr/>
        </p:nvPicPr>
        <p:blipFill>
          <a:blip r:embed="rId5"/>
          <a:stretch>
            <a:fillRect/>
          </a:stretch>
        </p:blipFill>
        <p:spPr>
          <a:xfrm>
            <a:off x="-292459" y="251518"/>
            <a:ext cx="8510754" cy="1316850"/>
          </a:xfrm>
          <a:prstGeom prst="rect">
            <a:avLst/>
          </a:prstGeom>
        </p:spPr>
      </p:pic>
    </p:spTree>
    <p:extLst>
      <p:ext uri="{BB962C8B-B14F-4D97-AF65-F5344CB8AC3E}">
        <p14:creationId xmlns:p14="http://schemas.microsoft.com/office/powerpoint/2010/main" val="13020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7778E-6 3.7037E-7 L 0.0026 -0.01528 L -0.00417 -0.01181 L -0.00313 -0.02083 L -0.01042 -0.01204 L -0.00729 -0.02292 L -0.01372 -0.01829 L -0.01129 -0.02593 L -0.01841 -0.02083 L -0.01684 -0.03241 L -0.02448 -0.02801 L -0.02292 -0.03889 L -0.02813 -0.02917 L -0.02622 -0.04352 L -0.03299 -0.03449 L -0.0316 -0.04907 L -0.0375 -0.04097 L -0.0375 -0.05 L -0.04358 -0.04722 L -0.04167 -0.05625 L -0.04757 -0.05 L -0.0467 -0.06273 L -0.05434 -0.06088 L -0.06007 -0.06412 L -0.05886 -0.07407 L -0.06424 -0.07083 L -0.06198 -0.07824 L -0.06962 -0.07732 L -0.075 -0.07407 L -0.075 -0.08727 L -0.0783 -0.08333 " pathEditMode="relative" rAng="0" ptsTypes="AAAAAAAAAAAAAAAAAAAAAAAAAAAAAAA">
                                      <p:cBhvr>
                                        <p:cTn id="6" dur="3000" fill="hold"/>
                                        <p:tgtEl>
                                          <p:spTgt spid="3"/>
                                        </p:tgtEl>
                                        <p:attrNameLst>
                                          <p:attrName>ppt_x</p:attrName>
                                          <p:attrName>ppt_y</p:attrName>
                                        </p:attrNameLst>
                                      </p:cBhvr>
                                      <p:rCtr x="-3785" y="-4375"/>
                                    </p:animMotion>
                                  </p:childTnLst>
                                </p:cTn>
                              </p:par>
                              <p:par>
                                <p:cTn id="7" presetID="0" presetClass="path" presetSubtype="0" accel="50000" decel="50000" fill="hold" nodeType="withEffect">
                                  <p:stCondLst>
                                    <p:cond delay="0"/>
                                  </p:stCondLst>
                                  <p:childTnLst>
                                    <p:animMotion origin="layout" path="M -0.08073 -0.06018 L -0.07674 -0.06226 L -0.075 -0.05092 L -0.06736 -0.05463 L -0.06163 -0.0456 L -0.05469 -0.04652 L -0.0559 -0.03842 L -0.0467 -0.03958 L -0.03976 -0.03657 L -0.03889 -0.02824 L -0.03316 -0.03148 L -0.03368 -0.02338 L -0.0283 -0.02338 L -0.01997 -0.01782 L -0.02084 -0.00787 L -0.01736 -0.00162 L -0.00469 -0.0037 L -0.00469 0.00764 L -0.00209 0.00162 L 0.00208 0.00857 L 0.00764 0.00973 L 0.00469 0.02176 L 0.01371 0.01574 " pathEditMode="relative" rAng="0" ptsTypes="AAAAAAAAAAAAAAAAAAAAAAA">
                                      <p:cBhvr>
                                        <p:cTn id="8" dur="3000" fill="hold"/>
                                        <p:tgtEl>
                                          <p:spTgt spid="4"/>
                                        </p:tgtEl>
                                        <p:attrNameLst>
                                          <p:attrName>ppt_x</p:attrName>
                                          <p:attrName>ppt_y</p:attrName>
                                        </p:attrNameLst>
                                      </p:cBhvr>
                                      <p:rCtr x="4722" y="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49439EC94700409E408A5B6F990243" ma:contentTypeVersion="15" ma:contentTypeDescription="Create a new document." ma:contentTypeScope="" ma:versionID="bbeec43803ce057db510b555af20da71">
  <xsd:schema xmlns:xsd="http://www.w3.org/2001/XMLSchema" xmlns:xs="http://www.w3.org/2001/XMLSchema" xmlns:p="http://schemas.microsoft.com/office/2006/metadata/properties" xmlns:ns2="ae9ec455-95ee-41a7-9221-20b4d8a4ace6" xmlns:ns3="3dfc3727-4120-4b9d-bed7-46e7d7214b61" targetNamespace="http://schemas.microsoft.com/office/2006/metadata/properties" ma:root="true" ma:fieldsID="471e3245701d2da005d6cdd16e19fbbe" ns2:_="" ns3:_="">
    <xsd:import namespace="ae9ec455-95ee-41a7-9221-20b4d8a4ace6"/>
    <xsd:import namespace="3dfc3727-4120-4b9d-bed7-46e7d7214b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ec455-95ee-41a7-9221-20b4d8a4ac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73d397c-480d-4149-95e5-be7ffaca68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fc3727-4120-4b9d-bed7-46e7d7214b6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8378c9f-6fd6-48b4-947a-2dc44c42869f}" ma:internalName="TaxCatchAll" ma:showField="CatchAllData" ma:web="3dfc3727-4120-4b9d-bed7-46e7d7214b6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e9ec455-95ee-41a7-9221-20b4d8a4ace6">
      <Terms xmlns="http://schemas.microsoft.com/office/infopath/2007/PartnerControls"/>
    </lcf76f155ced4ddcb4097134ff3c332f>
    <TaxCatchAll xmlns="3dfc3727-4120-4b9d-bed7-46e7d7214b61" xsi:nil="true"/>
  </documentManagement>
</p:properties>
</file>

<file path=customXml/itemProps1.xml><?xml version="1.0" encoding="utf-8"?>
<ds:datastoreItem xmlns:ds="http://schemas.openxmlformats.org/officeDocument/2006/customXml" ds:itemID="{62C5D616-E82A-4118-8CDA-08189B33AAD6}">
  <ds:schemaRefs>
    <ds:schemaRef ds:uri="http://schemas.microsoft.com/sharepoint/v3/contenttype/forms"/>
  </ds:schemaRefs>
</ds:datastoreItem>
</file>

<file path=customXml/itemProps2.xml><?xml version="1.0" encoding="utf-8"?>
<ds:datastoreItem xmlns:ds="http://schemas.openxmlformats.org/officeDocument/2006/customXml" ds:itemID="{415F8D66-ACA6-459E-A59F-878999EB5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ec455-95ee-41a7-9221-20b4d8a4ace6"/>
    <ds:schemaRef ds:uri="3dfc3727-4120-4b9d-bed7-46e7d7214b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2DE710-2EFC-49DB-A487-41258159A929}">
  <ds:schemaRefs>
    <ds:schemaRef ds:uri="http://schemas.microsoft.com/office/2006/metadata/properties"/>
    <ds:schemaRef ds:uri="http://schemas.microsoft.com/office/infopath/2007/PartnerControls"/>
    <ds:schemaRef ds:uri="ae9ec455-95ee-41a7-9221-20b4d8a4ace6"/>
    <ds:schemaRef ds:uri="3dfc3727-4120-4b9d-bed7-46e7d7214b61"/>
  </ds:schemaRefs>
</ds:datastoreItem>
</file>

<file path=docProps/app.xml><?xml version="1.0" encoding="utf-8"?>
<Properties xmlns="http://schemas.openxmlformats.org/officeDocument/2006/extended-properties" xmlns:vt="http://schemas.openxmlformats.org/officeDocument/2006/docPropsVTypes">
  <TotalTime>6585</TotalTime>
  <Words>2294</Words>
  <Application>Microsoft Office PowerPoint</Application>
  <PresentationFormat>On-screen Show (4:3)</PresentationFormat>
  <Paragraphs>217</Paragraphs>
  <Slides>32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Gulim</vt:lpstr>
      <vt:lpstr>Merriweather Web</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WHERE TO PUT?</vt:lpstr>
      <vt:lpstr>WHAT WE ALREADY KNOW</vt:lpstr>
      <vt:lpstr>PowerPoint Presentation</vt:lpstr>
      <vt:lpstr>PowerPoint Presentation</vt:lpstr>
      <vt:lpstr>PowerPoint Presentation</vt:lpstr>
      <vt:lpstr>PowerPoint Presentation</vt:lpstr>
      <vt:lpstr>PowerPoint Presentation</vt:lpstr>
      <vt:lpstr>Displacement produced during the 1906 San Francisco earthquake</vt:lpstr>
      <vt:lpstr>PowerPoint Presentation</vt:lpstr>
      <vt:lpstr>Primary (P) WAVES</vt:lpstr>
      <vt:lpstr>Secondary (S)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RICHTER SCALE</vt:lpstr>
      <vt:lpstr>EARTHQUAKE PREPARATION</vt:lpstr>
      <vt:lpstr>PowerPoint Presentation</vt:lpstr>
      <vt:lpstr>Earthquake Resistance Building Engineering Challenge</vt:lpstr>
      <vt:lpstr>Design brief</vt:lpstr>
      <vt:lpstr>PowerPoint Presentation</vt:lpstr>
      <vt:lpstr>PowerPoint Presentation</vt:lpstr>
      <vt:lpstr>Diamond Nine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Ball</dc:creator>
  <cp:lastModifiedBy>TURNER, Gary (gturn44)</cp:lastModifiedBy>
  <cp:revision>133</cp:revision>
  <dcterms:created xsi:type="dcterms:W3CDTF">2018-01-18T10:14:54Z</dcterms:created>
  <dcterms:modified xsi:type="dcterms:W3CDTF">2023-08-02T03:48:48Z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0x0101007E49439EC94700409E408A5B6F990243</vt:lpwstr>
  </property>
</Properties>
</file>